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
      <p:font typeface="Darker Grotesque"/>
      <p:regular r:id="rId31"/>
      <p:bold r:id="rId32"/>
    </p:embeddedFont>
    <p:embeddedFont>
      <p:font typeface="Archiv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2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7"/>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arkerGrotesque-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Archivo-regular.fntdata"/><Relationship Id="rId10" Type="http://schemas.openxmlformats.org/officeDocument/2006/relationships/slide" Target="slides/slide5.xml"/><Relationship Id="rId32" Type="http://schemas.openxmlformats.org/officeDocument/2006/relationships/font" Target="fonts/DarkerGrotesque-bold.fntdata"/><Relationship Id="rId13" Type="http://schemas.openxmlformats.org/officeDocument/2006/relationships/slide" Target="slides/slide8.xml"/><Relationship Id="rId35" Type="http://schemas.openxmlformats.org/officeDocument/2006/relationships/font" Target="fonts/Archivo-italic.fntdata"/><Relationship Id="rId12" Type="http://schemas.openxmlformats.org/officeDocument/2006/relationships/slide" Target="slides/slide7.xml"/><Relationship Id="rId34" Type="http://schemas.openxmlformats.org/officeDocument/2006/relationships/font" Target="fonts/Archiv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Archiv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7eef56c68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7eef56c68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7efc5d3091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7efc5d3091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7eef56c6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7eef56c6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7eef56c6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7eef56c6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7efc5d30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7efc5d30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7efc5d3091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7efc5d309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Johannes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7eef56c68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7eef56c68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7efc5d30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7efc5d30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7efc5d3091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7efc5d3091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7d955962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7d955962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7d9559620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7d9559620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80238081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80238081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7eef56c68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7eef56c68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7d9559620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7d9559620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Johannes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7efc5d309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7efc5d309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Johannes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7ef839807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7ef839807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Johannes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7eef56c6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7eef56c6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Mebu98/pathfinding3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github.com/harisankar95/pathfinding3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blip>
          <a:stretch>
            <a:fillRect/>
          </a:stretch>
        </p:blipFill>
        <p:spPr>
          <a:xfrm>
            <a:off x="0" y="-776099"/>
            <a:ext cx="9144000" cy="5919601"/>
          </a:xfrm>
          <a:prstGeom prst="rect">
            <a:avLst/>
          </a:prstGeom>
          <a:noFill/>
          <a:ln>
            <a:noFill/>
          </a:ln>
        </p:spPr>
      </p:pic>
      <p:sp>
        <p:nvSpPr>
          <p:cNvPr id="73" name="Google Shape;73;p13"/>
          <p:cNvSpPr txBox="1"/>
          <p:nvPr>
            <p:ph type="title"/>
          </p:nvPr>
        </p:nvSpPr>
        <p:spPr>
          <a:xfrm>
            <a:off x="423600" y="3044300"/>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no">
                <a:solidFill>
                  <a:schemeClr val="dk1"/>
                </a:solidFill>
              </a:rPr>
              <a:t>QuickNews</a:t>
            </a:r>
            <a:endParaRPr>
              <a:solidFill>
                <a:schemeClr val="dk1"/>
              </a:solidFill>
            </a:endParaRPr>
          </a:p>
          <a:p>
            <a:pPr indent="0" lvl="0" marL="0" rtl="0" algn="ctr">
              <a:spcBef>
                <a:spcPts val="0"/>
              </a:spcBef>
              <a:spcAft>
                <a:spcPts val="0"/>
              </a:spcAft>
              <a:buNone/>
            </a:pPr>
            <a:r>
              <a:rPr lang="no" sz="2000">
                <a:solidFill>
                  <a:schemeClr val="dk1"/>
                </a:solidFill>
              </a:rPr>
              <a:t>Local news as they happen</a:t>
            </a:r>
            <a:endParaRPr sz="2000">
              <a:solidFill>
                <a:schemeClr val="dk1"/>
              </a:solidFill>
            </a:endParaRPr>
          </a:p>
        </p:txBody>
      </p:sp>
      <p:sp>
        <p:nvSpPr>
          <p:cNvPr id="74" name="Google Shape;74;p13"/>
          <p:cNvSpPr txBox="1"/>
          <p:nvPr/>
        </p:nvSpPr>
        <p:spPr>
          <a:xfrm>
            <a:off x="2549400" y="4586300"/>
            <a:ext cx="4045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o" sz="1000">
                <a:solidFill>
                  <a:schemeClr val="lt1"/>
                </a:solidFill>
              </a:rPr>
              <a:t>Ekfontan, </a:t>
            </a:r>
            <a:r>
              <a:rPr lang="no" sz="1000">
                <a:solidFill>
                  <a:schemeClr val="lt1"/>
                </a:solidFill>
              </a:rPr>
              <a:t>Lilliawa, and</a:t>
            </a:r>
            <a:r>
              <a:rPr lang="no" sz="1000">
                <a:solidFill>
                  <a:schemeClr val="lt1"/>
                </a:solidFill>
              </a:rPr>
              <a:t> Merijnjb</a:t>
            </a:r>
            <a:endParaRPr sz="16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578775" y="575950"/>
            <a:ext cx="81432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Steps</a:t>
            </a:r>
            <a:endParaRPr>
              <a:solidFill>
                <a:schemeClr val="dk1"/>
              </a:solidFill>
            </a:endParaRPr>
          </a:p>
        </p:txBody>
      </p:sp>
      <p:pic>
        <p:nvPicPr>
          <p:cNvPr id="168" name="Google Shape;168;p22"/>
          <p:cNvPicPr preferRelativeResize="0"/>
          <p:nvPr/>
        </p:nvPicPr>
        <p:blipFill>
          <a:blip r:embed="rId3">
            <a:alphaModFix/>
          </a:blip>
          <a:stretch>
            <a:fillRect/>
          </a:stretch>
        </p:blipFill>
        <p:spPr>
          <a:xfrm>
            <a:off x="3237600" y="877500"/>
            <a:ext cx="5906399" cy="3771926"/>
          </a:xfrm>
          <a:prstGeom prst="rect">
            <a:avLst/>
          </a:prstGeom>
          <a:noFill/>
          <a:ln>
            <a:noFill/>
          </a:ln>
        </p:spPr>
      </p:pic>
      <p:sp>
        <p:nvSpPr>
          <p:cNvPr id="169" name="Google Shape;169;p22"/>
          <p:cNvSpPr txBox="1"/>
          <p:nvPr>
            <p:ph idx="1" type="body"/>
          </p:nvPr>
        </p:nvSpPr>
        <p:spPr>
          <a:xfrm>
            <a:off x="202200" y="1235700"/>
            <a:ext cx="3326100" cy="31863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b="1" lang="no" sz="1300">
                <a:solidFill>
                  <a:srgbClr val="FFA15A"/>
                </a:solidFill>
              </a:rPr>
              <a:t>Theta*</a:t>
            </a:r>
            <a:r>
              <a:rPr lang="no" sz="1300"/>
              <a:t> has very</a:t>
            </a:r>
            <a:r>
              <a:rPr b="1" lang="no" sz="1300"/>
              <a:t> few steps</a:t>
            </a:r>
            <a:r>
              <a:rPr lang="no" sz="1300"/>
              <a:t> compared to the other </a:t>
            </a:r>
            <a:r>
              <a:rPr lang="no" sz="1300"/>
              <a:t>algorithms.</a:t>
            </a:r>
            <a:endParaRPr sz="1300"/>
          </a:p>
          <a:p>
            <a:pPr indent="-304958" lvl="1" marL="914400" rtl="0" algn="l">
              <a:spcBef>
                <a:spcPts val="0"/>
              </a:spcBef>
              <a:spcAft>
                <a:spcPts val="0"/>
              </a:spcAft>
              <a:buSzPct val="100000"/>
              <a:buChar char="○"/>
            </a:pPr>
            <a:r>
              <a:rPr lang="no" sz="1300"/>
              <a:t>This result comes from that </a:t>
            </a:r>
            <a:r>
              <a:rPr b="1" lang="no" sz="1300">
                <a:solidFill>
                  <a:srgbClr val="FFA15A"/>
                </a:solidFill>
              </a:rPr>
              <a:t>Theta*</a:t>
            </a:r>
            <a:r>
              <a:rPr lang="no" sz="1300"/>
              <a:t>’s steps may traverse any distance and at any angle thus leaving less nodes within the grid.</a:t>
            </a:r>
            <a:br>
              <a:rPr lang="no" sz="1300"/>
            </a:br>
            <a:endParaRPr sz="1300"/>
          </a:p>
          <a:p>
            <a:pPr indent="-304958" lvl="0" marL="457200" rtl="0" algn="l">
              <a:spcBef>
                <a:spcPts val="0"/>
              </a:spcBef>
              <a:spcAft>
                <a:spcPts val="0"/>
              </a:spcAft>
              <a:buSzPct val="100000"/>
              <a:buChar char="●"/>
            </a:pPr>
            <a:r>
              <a:rPr lang="no" sz="1300"/>
              <a:t>Out of the grid-based algorithms</a:t>
            </a:r>
            <a:r>
              <a:rPr b="1" lang="no" sz="1300">
                <a:solidFill>
                  <a:srgbClr val="EF553B"/>
                </a:solidFill>
              </a:rPr>
              <a:t> BFS </a:t>
            </a:r>
            <a:r>
              <a:rPr lang="no" sz="1300"/>
              <a:t>has the </a:t>
            </a:r>
            <a:r>
              <a:rPr b="1" lang="no" sz="1300"/>
              <a:t>lowest overall steps</a:t>
            </a:r>
            <a:r>
              <a:rPr lang="no" sz="1300"/>
              <a:t>.</a:t>
            </a:r>
            <a:br>
              <a:rPr lang="no" sz="1300"/>
            </a:br>
            <a:endParaRPr sz="1300"/>
          </a:p>
          <a:p>
            <a:pPr indent="-304958" lvl="0" marL="457200" rtl="0" algn="l">
              <a:spcBef>
                <a:spcPts val="0"/>
              </a:spcBef>
              <a:spcAft>
                <a:spcPts val="0"/>
              </a:spcAft>
              <a:buSzPct val="100000"/>
              <a:buChar char="●"/>
            </a:pPr>
            <a:r>
              <a:rPr b="1" lang="no" sz="1300">
                <a:solidFill>
                  <a:srgbClr val="AB63FA"/>
                </a:solidFill>
              </a:rPr>
              <a:t>Bi A*</a:t>
            </a:r>
            <a:r>
              <a:rPr lang="no" sz="1300"/>
              <a:t> median appear to be slightly worse, but its Q1 and Q3 are still pretty similar to </a:t>
            </a:r>
            <a:r>
              <a:rPr b="1" lang="no" sz="1300">
                <a:solidFill>
                  <a:srgbClr val="00CC96"/>
                </a:solidFill>
              </a:rPr>
              <a:t>A*</a:t>
            </a:r>
            <a:r>
              <a:rPr lang="no" sz="1300"/>
              <a:t> and </a:t>
            </a:r>
            <a:r>
              <a:rPr b="1" lang="no" sz="1300">
                <a:solidFill>
                  <a:srgbClr val="636EFA"/>
                </a:solidFill>
              </a:rPr>
              <a:t>Dijkstra</a:t>
            </a:r>
            <a:r>
              <a:rPr lang="no" sz="1300"/>
              <a:t>.</a:t>
            </a:r>
            <a:br>
              <a:rPr lang="no" sz="1300"/>
            </a:br>
            <a:endParaRPr sz="1300"/>
          </a:p>
          <a:p>
            <a:pPr indent="-304958" lvl="0" marL="457200" rtl="0" algn="l">
              <a:spcBef>
                <a:spcPts val="0"/>
              </a:spcBef>
              <a:spcAft>
                <a:spcPts val="0"/>
              </a:spcAft>
              <a:buSzPct val="100000"/>
              <a:buChar char="●"/>
            </a:pPr>
            <a:r>
              <a:rPr b="1" lang="no" sz="1300">
                <a:solidFill>
                  <a:srgbClr val="00CC96"/>
                </a:solidFill>
              </a:rPr>
              <a:t>A*</a:t>
            </a:r>
            <a:r>
              <a:rPr lang="no" sz="1300"/>
              <a:t> and </a:t>
            </a:r>
            <a:r>
              <a:rPr b="1" lang="no" sz="1300">
                <a:solidFill>
                  <a:srgbClr val="636EFA"/>
                </a:solidFill>
              </a:rPr>
              <a:t>Dijkstra</a:t>
            </a:r>
            <a:r>
              <a:rPr lang="no" sz="1300"/>
              <a:t> are identical.</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360000" y="575950"/>
            <a:ext cx="836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Distance cost</a:t>
            </a:r>
            <a:endParaRPr>
              <a:solidFill>
                <a:schemeClr val="dk1"/>
              </a:solidFill>
            </a:endParaRPr>
          </a:p>
        </p:txBody>
      </p:sp>
      <p:sp>
        <p:nvSpPr>
          <p:cNvPr id="175" name="Google Shape;175;p23"/>
          <p:cNvSpPr txBox="1"/>
          <p:nvPr>
            <p:ph idx="1" type="body"/>
          </p:nvPr>
        </p:nvSpPr>
        <p:spPr>
          <a:xfrm>
            <a:off x="263000" y="1294775"/>
            <a:ext cx="3727500" cy="3002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no" sz="1300">
                <a:solidFill>
                  <a:srgbClr val="FFA15A"/>
                </a:solidFill>
              </a:rPr>
              <a:t>Theta*</a:t>
            </a:r>
            <a:r>
              <a:rPr lang="no" sz="1300"/>
              <a:t> has the </a:t>
            </a:r>
            <a:r>
              <a:rPr b="1" lang="no" sz="1300"/>
              <a:t>lowest median and Q4 cost</a:t>
            </a:r>
            <a:r>
              <a:rPr lang="no" sz="1300"/>
              <a:t>.</a:t>
            </a:r>
            <a:endParaRPr sz="1300"/>
          </a:p>
          <a:p>
            <a:pPr indent="-311150" lvl="1" marL="914400" rtl="0" algn="l">
              <a:spcBef>
                <a:spcPts val="0"/>
              </a:spcBef>
              <a:spcAft>
                <a:spcPts val="0"/>
              </a:spcAft>
              <a:buSzPts val="1300"/>
              <a:buChar char="○"/>
            </a:pPr>
            <a:r>
              <a:rPr lang="no" sz="1300"/>
              <a:t>This makes sense due to </a:t>
            </a:r>
            <a:r>
              <a:rPr b="1" lang="no" sz="1300">
                <a:solidFill>
                  <a:srgbClr val="FFA15A"/>
                </a:solidFill>
              </a:rPr>
              <a:t>Theta*</a:t>
            </a:r>
            <a:r>
              <a:rPr lang="no" sz="1300">
                <a:solidFill>
                  <a:srgbClr val="FFA15A"/>
                </a:solidFill>
              </a:rPr>
              <a:t> </a:t>
            </a:r>
            <a:r>
              <a:rPr lang="no" sz="1300"/>
              <a:t>isn’t limited to grid-based movement and may </a:t>
            </a:r>
            <a:r>
              <a:rPr lang="no" sz="1300"/>
              <a:t>therefore take </a:t>
            </a:r>
            <a:r>
              <a:rPr lang="no" sz="1300"/>
              <a:t>“short-cuts” at angles that the other algorithms cannot travers.</a:t>
            </a:r>
            <a:br>
              <a:rPr lang="no" sz="1300"/>
            </a:br>
            <a:endParaRPr sz="1300"/>
          </a:p>
          <a:p>
            <a:pPr indent="-311150" lvl="0" marL="457200" rtl="0" algn="l">
              <a:spcBef>
                <a:spcPts val="0"/>
              </a:spcBef>
              <a:spcAft>
                <a:spcPts val="0"/>
              </a:spcAft>
              <a:buSzPts val="1300"/>
              <a:buChar char="●"/>
            </a:pPr>
            <a:r>
              <a:rPr lang="no" sz="1300"/>
              <a:t>Even though </a:t>
            </a:r>
            <a:r>
              <a:rPr b="1" lang="no" sz="1300">
                <a:solidFill>
                  <a:srgbClr val="EF553B"/>
                </a:solidFill>
              </a:rPr>
              <a:t>BFS </a:t>
            </a:r>
            <a:r>
              <a:rPr lang="no" sz="1300"/>
              <a:t>has the least amount of steps among the grid based algorithms, it still has the </a:t>
            </a:r>
            <a:r>
              <a:rPr b="1" lang="no" sz="1300"/>
              <a:t>highest average distance cost</a:t>
            </a:r>
            <a:r>
              <a:rPr lang="no" sz="1300"/>
              <a:t>.</a:t>
            </a:r>
            <a:br>
              <a:rPr lang="no" sz="1300"/>
            </a:br>
            <a:endParaRPr sz="1300"/>
          </a:p>
          <a:p>
            <a:pPr indent="-311150" lvl="0" marL="457200" rtl="0" algn="l">
              <a:spcBef>
                <a:spcPts val="0"/>
              </a:spcBef>
              <a:spcAft>
                <a:spcPts val="0"/>
              </a:spcAft>
              <a:buSzPts val="1300"/>
              <a:buChar char="●"/>
            </a:pPr>
            <a:r>
              <a:rPr b="1" lang="no" sz="1300">
                <a:solidFill>
                  <a:srgbClr val="636EFA"/>
                </a:solidFill>
              </a:rPr>
              <a:t>Dijkstra</a:t>
            </a:r>
            <a:r>
              <a:rPr lang="no" sz="1300"/>
              <a:t> and </a:t>
            </a:r>
            <a:r>
              <a:rPr b="1" lang="no" sz="1300">
                <a:solidFill>
                  <a:srgbClr val="00CC96"/>
                </a:solidFill>
              </a:rPr>
              <a:t>A*</a:t>
            </a:r>
            <a:r>
              <a:rPr lang="no" sz="1300"/>
              <a:t> also found paths of identical cost.</a:t>
            </a:r>
            <a:endParaRPr sz="1300"/>
          </a:p>
        </p:txBody>
      </p:sp>
      <p:pic>
        <p:nvPicPr>
          <p:cNvPr id="176" name="Google Shape;176;p23"/>
          <p:cNvPicPr preferRelativeResize="0"/>
          <p:nvPr/>
        </p:nvPicPr>
        <p:blipFill>
          <a:blip r:embed="rId3">
            <a:alphaModFix/>
          </a:blip>
          <a:stretch>
            <a:fillRect/>
          </a:stretch>
        </p:blipFill>
        <p:spPr>
          <a:xfrm>
            <a:off x="3990625" y="791675"/>
            <a:ext cx="5104725" cy="4008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74700" y="477050"/>
            <a:ext cx="8394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Operations</a:t>
            </a:r>
            <a:endParaRPr>
              <a:solidFill>
                <a:schemeClr val="dk1"/>
              </a:solidFill>
            </a:endParaRPr>
          </a:p>
        </p:txBody>
      </p:sp>
      <p:pic>
        <p:nvPicPr>
          <p:cNvPr id="182" name="Google Shape;182;p24"/>
          <p:cNvPicPr preferRelativeResize="0"/>
          <p:nvPr/>
        </p:nvPicPr>
        <p:blipFill>
          <a:blip r:embed="rId3">
            <a:alphaModFix/>
          </a:blip>
          <a:stretch>
            <a:fillRect/>
          </a:stretch>
        </p:blipFill>
        <p:spPr>
          <a:xfrm>
            <a:off x="3279975" y="881575"/>
            <a:ext cx="5700224" cy="3789400"/>
          </a:xfrm>
          <a:prstGeom prst="rect">
            <a:avLst/>
          </a:prstGeom>
          <a:noFill/>
          <a:ln>
            <a:noFill/>
          </a:ln>
        </p:spPr>
      </p:pic>
      <p:sp>
        <p:nvSpPr>
          <p:cNvPr id="183" name="Google Shape;183;p24"/>
          <p:cNvSpPr txBox="1"/>
          <p:nvPr>
            <p:ph idx="1" type="body"/>
          </p:nvPr>
        </p:nvSpPr>
        <p:spPr>
          <a:xfrm>
            <a:off x="360000" y="1217125"/>
            <a:ext cx="3077100" cy="3294300"/>
          </a:xfrm>
          <a:prstGeom prst="rect">
            <a:avLst/>
          </a:prstGeom>
        </p:spPr>
        <p:txBody>
          <a:bodyPr anchorCtr="0" anchor="t" bIns="91425" lIns="91425" spcFirstLastPara="1" rIns="91425" wrap="square" tIns="91425">
            <a:noAutofit/>
          </a:bodyPr>
          <a:lstStyle/>
          <a:p>
            <a:pPr indent="-311308" lvl="0" marL="457200" rtl="0" algn="l">
              <a:lnSpc>
                <a:spcPct val="95000"/>
              </a:lnSpc>
              <a:spcBef>
                <a:spcPts val="0"/>
              </a:spcBef>
              <a:spcAft>
                <a:spcPts val="0"/>
              </a:spcAft>
              <a:buSzPts val="1303"/>
              <a:buChar char="●"/>
            </a:pPr>
            <a:r>
              <a:rPr b="1" lang="no" sz="1302">
                <a:solidFill>
                  <a:srgbClr val="636EFA"/>
                </a:solidFill>
              </a:rPr>
              <a:t>Dijkstra</a:t>
            </a:r>
            <a:r>
              <a:rPr lang="no" sz="1302"/>
              <a:t> very clearly does the </a:t>
            </a:r>
            <a:r>
              <a:rPr b="1" lang="no" sz="1302"/>
              <a:t>most operations</a:t>
            </a:r>
            <a:r>
              <a:rPr lang="no" sz="1302"/>
              <a:t>. </a:t>
            </a:r>
            <a:endParaRPr sz="1302"/>
          </a:p>
          <a:p>
            <a:pPr indent="-311308" lvl="1" marL="914400" rtl="0" algn="l">
              <a:lnSpc>
                <a:spcPct val="95000"/>
              </a:lnSpc>
              <a:spcBef>
                <a:spcPts val="0"/>
              </a:spcBef>
              <a:spcAft>
                <a:spcPts val="0"/>
              </a:spcAft>
              <a:buSzPts val="1303"/>
              <a:buChar char="○"/>
            </a:pPr>
            <a:r>
              <a:rPr lang="no" sz="1302"/>
              <a:t>This is due to the algorithm checks every available path to the target.</a:t>
            </a:r>
            <a:br>
              <a:rPr lang="no" sz="1302"/>
            </a:br>
            <a:endParaRPr sz="1302"/>
          </a:p>
          <a:p>
            <a:pPr indent="-311308" lvl="0" marL="457200" rtl="0" algn="l">
              <a:lnSpc>
                <a:spcPct val="95000"/>
              </a:lnSpc>
              <a:spcBef>
                <a:spcPts val="0"/>
              </a:spcBef>
              <a:spcAft>
                <a:spcPts val="0"/>
              </a:spcAft>
              <a:buSzPts val="1303"/>
              <a:buChar char="●"/>
            </a:pPr>
            <a:r>
              <a:rPr b="1" lang="no" sz="1302">
                <a:solidFill>
                  <a:srgbClr val="EF553B"/>
                </a:solidFill>
              </a:rPr>
              <a:t>BFS</a:t>
            </a:r>
            <a:r>
              <a:rPr lang="no" sz="1302"/>
              <a:t> appears to also do </a:t>
            </a:r>
            <a:r>
              <a:rPr b="1" lang="no" sz="1302"/>
              <a:t>a lot of operations</a:t>
            </a:r>
            <a:r>
              <a:rPr lang="no" sz="1302"/>
              <a:t>.</a:t>
            </a:r>
            <a:endParaRPr sz="1302"/>
          </a:p>
          <a:p>
            <a:pPr indent="-311308" lvl="1" marL="914400" rtl="0" algn="l">
              <a:lnSpc>
                <a:spcPct val="95000"/>
              </a:lnSpc>
              <a:spcBef>
                <a:spcPts val="0"/>
              </a:spcBef>
              <a:spcAft>
                <a:spcPts val="0"/>
              </a:spcAft>
              <a:buSzPts val="1303"/>
              <a:buChar char="○"/>
            </a:pPr>
            <a:r>
              <a:rPr lang="no" sz="1302"/>
              <a:t>Due to the </a:t>
            </a:r>
            <a:r>
              <a:rPr lang="no" sz="1302"/>
              <a:t>algorithm</a:t>
            </a:r>
            <a:r>
              <a:rPr lang="no" sz="1302"/>
              <a:t> searching every available path in an expanding area with no guiding heuristic.</a:t>
            </a:r>
            <a:br>
              <a:rPr lang="no" sz="1302"/>
            </a:br>
            <a:endParaRPr sz="1302"/>
          </a:p>
          <a:p>
            <a:pPr indent="-311308" lvl="0" marL="457200" rtl="0" algn="l">
              <a:lnSpc>
                <a:spcPct val="95000"/>
              </a:lnSpc>
              <a:spcBef>
                <a:spcPts val="0"/>
              </a:spcBef>
              <a:spcAft>
                <a:spcPts val="0"/>
              </a:spcAft>
              <a:buSzPts val="1303"/>
              <a:buChar char="●"/>
            </a:pPr>
            <a:r>
              <a:rPr b="1" lang="no" sz="1302">
                <a:solidFill>
                  <a:srgbClr val="00CC96"/>
                </a:solidFill>
              </a:rPr>
              <a:t>A*</a:t>
            </a:r>
            <a:r>
              <a:rPr lang="no" sz="1302"/>
              <a:t> and </a:t>
            </a:r>
            <a:r>
              <a:rPr b="1" lang="no" sz="1302">
                <a:solidFill>
                  <a:srgbClr val="FFA15A"/>
                </a:solidFill>
              </a:rPr>
              <a:t>Theta*</a:t>
            </a:r>
            <a:r>
              <a:rPr lang="no" sz="1302"/>
              <a:t> have similar amount of operations.</a:t>
            </a:r>
            <a:br>
              <a:rPr lang="no" sz="1302"/>
            </a:br>
            <a:endParaRPr sz="1302"/>
          </a:p>
          <a:p>
            <a:pPr indent="-311308" lvl="0" marL="457200" rtl="0" algn="l">
              <a:lnSpc>
                <a:spcPct val="95000"/>
              </a:lnSpc>
              <a:spcBef>
                <a:spcPts val="0"/>
              </a:spcBef>
              <a:spcAft>
                <a:spcPts val="0"/>
              </a:spcAft>
              <a:buSzPts val="1303"/>
              <a:buChar char="●"/>
            </a:pPr>
            <a:r>
              <a:rPr b="1" lang="no" sz="1302">
                <a:solidFill>
                  <a:srgbClr val="AB63FA"/>
                </a:solidFill>
              </a:rPr>
              <a:t>Bi A*</a:t>
            </a:r>
            <a:r>
              <a:rPr lang="no" sz="1302"/>
              <a:t> has by far the fewest.</a:t>
            </a:r>
            <a:endParaRPr sz="130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360000" y="404500"/>
            <a:ext cx="83619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Time (seconds)</a:t>
            </a:r>
            <a:endParaRPr>
              <a:solidFill>
                <a:schemeClr val="dk1"/>
              </a:solidFill>
            </a:endParaRPr>
          </a:p>
        </p:txBody>
      </p:sp>
      <p:sp>
        <p:nvSpPr>
          <p:cNvPr id="189" name="Google Shape;189;p25"/>
          <p:cNvSpPr txBox="1"/>
          <p:nvPr>
            <p:ph idx="1" type="body"/>
          </p:nvPr>
        </p:nvSpPr>
        <p:spPr>
          <a:xfrm>
            <a:off x="3382563" y="952600"/>
            <a:ext cx="5613000" cy="112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o" sz="1200">
                <a:solidFill>
                  <a:schemeClr val="dk1"/>
                </a:solidFill>
              </a:rPr>
              <a:t>Disclaimer: </a:t>
            </a:r>
            <a:r>
              <a:rPr lang="no" sz="1200"/>
              <a:t>There are lot of</a:t>
            </a:r>
            <a:r>
              <a:rPr lang="no" sz="1200"/>
              <a:t> factors that may influence the processing time. Thus for this boxplot we ran the algorithms through the 10 times to get a bigger dataset.</a:t>
            </a:r>
            <a:endParaRPr sz="1200"/>
          </a:p>
        </p:txBody>
      </p:sp>
      <p:pic>
        <p:nvPicPr>
          <p:cNvPr id="190" name="Google Shape;190;p25"/>
          <p:cNvPicPr preferRelativeResize="0"/>
          <p:nvPr/>
        </p:nvPicPr>
        <p:blipFill>
          <a:blip r:embed="rId3">
            <a:alphaModFix/>
          </a:blip>
          <a:stretch>
            <a:fillRect/>
          </a:stretch>
        </p:blipFill>
        <p:spPr>
          <a:xfrm>
            <a:off x="3314650" y="1671275"/>
            <a:ext cx="5748828" cy="2947397"/>
          </a:xfrm>
          <a:prstGeom prst="rect">
            <a:avLst/>
          </a:prstGeom>
          <a:noFill/>
          <a:ln>
            <a:noFill/>
          </a:ln>
        </p:spPr>
      </p:pic>
      <p:sp>
        <p:nvSpPr>
          <p:cNvPr id="191" name="Google Shape;191;p25"/>
          <p:cNvSpPr txBox="1"/>
          <p:nvPr/>
        </p:nvSpPr>
        <p:spPr>
          <a:xfrm>
            <a:off x="139600" y="827700"/>
            <a:ext cx="3313500" cy="366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Lato"/>
              <a:buChar char="●"/>
            </a:pPr>
            <a:r>
              <a:rPr b="1" lang="no" sz="1200">
                <a:solidFill>
                  <a:srgbClr val="636EFA"/>
                </a:solidFill>
                <a:latin typeface="Lato"/>
                <a:ea typeface="Lato"/>
                <a:cs typeface="Lato"/>
                <a:sym typeface="Lato"/>
              </a:rPr>
              <a:t>Dijkstra </a:t>
            </a:r>
            <a:r>
              <a:rPr lang="no" sz="1200">
                <a:solidFill>
                  <a:schemeClr val="dk2"/>
                </a:solidFill>
                <a:latin typeface="Lato"/>
                <a:ea typeface="Lato"/>
                <a:cs typeface="Lato"/>
                <a:sym typeface="Lato"/>
              </a:rPr>
              <a:t>is the s</a:t>
            </a:r>
            <a:r>
              <a:rPr b="1" lang="no" sz="1200">
                <a:solidFill>
                  <a:schemeClr val="dk2"/>
                </a:solidFill>
                <a:latin typeface="Lato"/>
                <a:ea typeface="Lato"/>
                <a:cs typeface="Lato"/>
                <a:sym typeface="Lato"/>
              </a:rPr>
              <a:t>lowest of the algorithms</a:t>
            </a:r>
            <a:r>
              <a:rPr lang="no" sz="1200">
                <a:solidFill>
                  <a:schemeClr val="dk2"/>
                </a:solidFill>
                <a:latin typeface="Lato"/>
                <a:ea typeface="Lato"/>
                <a:cs typeface="Lato"/>
                <a:sym typeface="Lato"/>
              </a:rPr>
              <a:t>. </a:t>
            </a:r>
            <a:endParaRPr sz="1200">
              <a:solidFill>
                <a:schemeClr val="dk2"/>
              </a:solidFill>
              <a:latin typeface="Lato"/>
              <a:ea typeface="Lato"/>
              <a:cs typeface="Lato"/>
              <a:sym typeface="Lato"/>
            </a:endParaRPr>
          </a:p>
          <a:p>
            <a:pPr indent="-304800" lvl="1" marL="914400" rtl="0" algn="l">
              <a:spcBef>
                <a:spcPts val="0"/>
              </a:spcBef>
              <a:spcAft>
                <a:spcPts val="0"/>
              </a:spcAft>
              <a:buClr>
                <a:schemeClr val="dk2"/>
              </a:buClr>
              <a:buSzPts val="1200"/>
              <a:buFont typeface="Lato"/>
              <a:buChar char="○"/>
            </a:pPr>
            <a:r>
              <a:rPr lang="no" sz="1200">
                <a:solidFill>
                  <a:schemeClr val="dk2"/>
                </a:solidFill>
                <a:latin typeface="Lato"/>
                <a:ea typeface="Lato"/>
                <a:cs typeface="Lato"/>
                <a:sym typeface="Lato"/>
              </a:rPr>
              <a:t>Expected due to all the operations it does</a:t>
            </a:r>
            <a:endParaRPr sz="1200">
              <a:solidFill>
                <a:schemeClr val="dk2"/>
              </a:solidFill>
              <a:latin typeface="Lato"/>
              <a:ea typeface="Lato"/>
              <a:cs typeface="Lato"/>
              <a:sym typeface="Lato"/>
            </a:endParaRPr>
          </a:p>
          <a:p>
            <a:pPr indent="0" lvl="0" marL="0" rtl="0" algn="l">
              <a:spcBef>
                <a:spcPts val="0"/>
              </a:spcBef>
              <a:spcAft>
                <a:spcPts val="0"/>
              </a:spcAft>
              <a:buNone/>
            </a:pPr>
            <a:r>
              <a:t/>
            </a: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b="1" lang="no" sz="1200">
                <a:solidFill>
                  <a:srgbClr val="EF553B"/>
                </a:solidFill>
                <a:latin typeface="Lato"/>
                <a:ea typeface="Lato"/>
                <a:cs typeface="Lato"/>
                <a:sym typeface="Lato"/>
              </a:rPr>
              <a:t>BFS</a:t>
            </a:r>
            <a:r>
              <a:rPr lang="no" sz="1200">
                <a:solidFill>
                  <a:srgbClr val="EF553B"/>
                </a:solidFill>
                <a:latin typeface="Lato"/>
                <a:ea typeface="Lato"/>
                <a:cs typeface="Lato"/>
                <a:sym typeface="Lato"/>
              </a:rPr>
              <a:t> </a:t>
            </a:r>
            <a:r>
              <a:rPr lang="no" sz="1200">
                <a:solidFill>
                  <a:schemeClr val="dk2"/>
                </a:solidFill>
                <a:latin typeface="Lato"/>
                <a:ea typeface="Lato"/>
                <a:cs typeface="Lato"/>
                <a:sym typeface="Lato"/>
              </a:rPr>
              <a:t>also appears</a:t>
            </a:r>
            <a:r>
              <a:rPr b="1" lang="no" sz="1200">
                <a:solidFill>
                  <a:schemeClr val="dk2"/>
                </a:solidFill>
                <a:latin typeface="Lato"/>
                <a:ea typeface="Lato"/>
                <a:cs typeface="Lato"/>
                <a:sym typeface="Lato"/>
              </a:rPr>
              <a:t> significantly slower</a:t>
            </a:r>
            <a:r>
              <a:rPr lang="no" sz="1200">
                <a:solidFill>
                  <a:schemeClr val="dk2"/>
                </a:solidFill>
                <a:latin typeface="Lato"/>
                <a:ea typeface="Lato"/>
                <a:cs typeface="Lato"/>
                <a:sym typeface="Lato"/>
              </a:rPr>
              <a:t> than the other algorithms.</a:t>
            </a:r>
            <a:endParaRPr sz="1200">
              <a:solidFill>
                <a:schemeClr val="dk2"/>
              </a:solidFill>
              <a:latin typeface="Lato"/>
              <a:ea typeface="Lato"/>
              <a:cs typeface="Lato"/>
              <a:sym typeface="Lato"/>
            </a:endParaRPr>
          </a:p>
          <a:p>
            <a:pPr indent="-304800" lvl="1" marL="914400" rtl="0" algn="l">
              <a:spcBef>
                <a:spcPts val="0"/>
              </a:spcBef>
              <a:spcAft>
                <a:spcPts val="0"/>
              </a:spcAft>
              <a:buClr>
                <a:schemeClr val="dk2"/>
              </a:buClr>
              <a:buSzPts val="1200"/>
              <a:buFont typeface="Lato"/>
              <a:buChar char="○"/>
            </a:pPr>
            <a:r>
              <a:rPr lang="no" sz="1200">
                <a:solidFill>
                  <a:schemeClr val="dk2"/>
                </a:solidFill>
                <a:latin typeface="Lato"/>
                <a:ea typeface="Lato"/>
                <a:cs typeface="Lato"/>
                <a:sym typeface="Lato"/>
              </a:rPr>
              <a:t>But unlike the other algorithms has no clear outliers</a:t>
            </a:r>
            <a:br>
              <a:rPr lang="no" sz="1200">
                <a:solidFill>
                  <a:schemeClr val="dk2"/>
                </a:solidFill>
                <a:latin typeface="Lato"/>
                <a:ea typeface="Lato"/>
                <a:cs typeface="Lato"/>
                <a:sym typeface="Lato"/>
              </a:rPr>
            </a:b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b="1" lang="no" sz="1200">
                <a:solidFill>
                  <a:srgbClr val="00CC96"/>
                </a:solidFill>
                <a:latin typeface="Lato"/>
                <a:ea typeface="Lato"/>
                <a:cs typeface="Lato"/>
                <a:sym typeface="Lato"/>
              </a:rPr>
              <a:t>A*</a:t>
            </a:r>
            <a:r>
              <a:rPr lang="no" sz="1200">
                <a:solidFill>
                  <a:schemeClr val="dk2"/>
                </a:solidFill>
                <a:latin typeface="Lato"/>
                <a:ea typeface="Lato"/>
                <a:cs typeface="Lato"/>
                <a:sym typeface="Lato"/>
              </a:rPr>
              <a:t> and </a:t>
            </a:r>
            <a:r>
              <a:rPr b="1" lang="no" sz="1200">
                <a:solidFill>
                  <a:srgbClr val="FFA15A"/>
                </a:solidFill>
                <a:latin typeface="Lato"/>
                <a:ea typeface="Lato"/>
                <a:cs typeface="Lato"/>
                <a:sym typeface="Lato"/>
              </a:rPr>
              <a:t>Theta*</a:t>
            </a:r>
            <a:r>
              <a:rPr lang="no" sz="1200">
                <a:solidFill>
                  <a:schemeClr val="dk2"/>
                </a:solidFill>
                <a:latin typeface="Lato"/>
                <a:ea typeface="Lato"/>
                <a:cs typeface="Lato"/>
                <a:sym typeface="Lato"/>
              </a:rPr>
              <a:t> has a very</a:t>
            </a:r>
            <a:r>
              <a:rPr b="1" lang="no" sz="1200">
                <a:solidFill>
                  <a:schemeClr val="dk2"/>
                </a:solidFill>
                <a:latin typeface="Lato"/>
                <a:ea typeface="Lato"/>
                <a:cs typeface="Lato"/>
                <a:sym typeface="Lato"/>
              </a:rPr>
              <a:t> low median</a:t>
            </a:r>
            <a:r>
              <a:rPr lang="no" sz="1200">
                <a:solidFill>
                  <a:schemeClr val="dk2"/>
                </a:solidFill>
                <a:latin typeface="Lato"/>
                <a:ea typeface="Lato"/>
                <a:cs typeface="Lato"/>
                <a:sym typeface="Lato"/>
              </a:rPr>
              <a:t>, but have a lot of </a:t>
            </a:r>
            <a:r>
              <a:rPr b="1" lang="no" sz="1200">
                <a:solidFill>
                  <a:schemeClr val="dk2"/>
                </a:solidFill>
                <a:latin typeface="Lato"/>
                <a:ea typeface="Lato"/>
                <a:cs typeface="Lato"/>
                <a:sym typeface="Lato"/>
              </a:rPr>
              <a:t>slower outliers</a:t>
            </a:r>
            <a:endParaRPr b="1" sz="1200">
              <a:solidFill>
                <a:schemeClr val="dk2"/>
              </a:solidFill>
              <a:latin typeface="Lato"/>
              <a:ea typeface="Lato"/>
              <a:cs typeface="Lato"/>
              <a:sym typeface="Lato"/>
            </a:endParaRPr>
          </a:p>
          <a:p>
            <a:pPr indent="-304800" lvl="1" marL="914400" rtl="0" algn="l">
              <a:spcBef>
                <a:spcPts val="0"/>
              </a:spcBef>
              <a:spcAft>
                <a:spcPts val="0"/>
              </a:spcAft>
              <a:buClr>
                <a:schemeClr val="dk2"/>
              </a:buClr>
              <a:buSzPts val="1200"/>
              <a:buFont typeface="Lato"/>
              <a:buChar char="○"/>
            </a:pPr>
            <a:r>
              <a:rPr lang="no" sz="1200">
                <a:solidFill>
                  <a:schemeClr val="dk2"/>
                </a:solidFill>
                <a:latin typeface="Lato"/>
                <a:ea typeface="Lato"/>
                <a:cs typeface="Lato"/>
                <a:sym typeface="Lato"/>
              </a:rPr>
              <a:t>Even though they had similar amount of operations, </a:t>
            </a:r>
            <a:r>
              <a:rPr b="1" lang="no" sz="1200">
                <a:solidFill>
                  <a:srgbClr val="00CC96"/>
                </a:solidFill>
                <a:latin typeface="Lato"/>
                <a:ea typeface="Lato"/>
                <a:cs typeface="Lato"/>
                <a:sym typeface="Lato"/>
              </a:rPr>
              <a:t>A*</a:t>
            </a:r>
            <a:r>
              <a:rPr lang="no" sz="1200">
                <a:solidFill>
                  <a:schemeClr val="dk2"/>
                </a:solidFill>
                <a:latin typeface="Lato"/>
                <a:ea typeface="Lato"/>
                <a:cs typeface="Lato"/>
                <a:sym typeface="Lato"/>
              </a:rPr>
              <a:t> is clearly faster on average. </a:t>
            </a:r>
            <a:br>
              <a:rPr lang="no" sz="1200">
                <a:solidFill>
                  <a:schemeClr val="dk2"/>
                </a:solidFill>
                <a:latin typeface="Lato"/>
                <a:ea typeface="Lato"/>
                <a:cs typeface="Lato"/>
                <a:sym typeface="Lato"/>
              </a:rPr>
            </a:b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lang="no" sz="1200">
                <a:solidFill>
                  <a:schemeClr val="dk2"/>
                </a:solidFill>
                <a:latin typeface="Lato"/>
                <a:ea typeface="Lato"/>
                <a:cs typeface="Lato"/>
                <a:sym typeface="Lato"/>
              </a:rPr>
              <a:t>Similarly to operations </a:t>
            </a:r>
            <a:r>
              <a:rPr b="1" lang="no" sz="1200">
                <a:solidFill>
                  <a:srgbClr val="AB63FA"/>
                </a:solidFill>
                <a:latin typeface="Lato"/>
                <a:ea typeface="Lato"/>
                <a:cs typeface="Lato"/>
                <a:sym typeface="Lato"/>
              </a:rPr>
              <a:t>Bi A*</a:t>
            </a:r>
            <a:r>
              <a:rPr lang="no" sz="1200">
                <a:solidFill>
                  <a:schemeClr val="dk2"/>
                </a:solidFill>
                <a:latin typeface="Lato"/>
                <a:ea typeface="Lato"/>
                <a:cs typeface="Lato"/>
                <a:sym typeface="Lato"/>
              </a:rPr>
              <a:t> is very fast.</a:t>
            </a:r>
            <a:endParaRPr b="1" sz="1200">
              <a:solidFill>
                <a:srgbClr val="FFA15A"/>
              </a:solidFill>
              <a:latin typeface="Lato"/>
              <a:ea typeface="Lato"/>
              <a:cs typeface="Lato"/>
              <a:sym typeface="Lato"/>
            </a:endParaRPr>
          </a:p>
          <a:p>
            <a:pPr indent="-304800" lvl="1" marL="914400" rtl="0" algn="l">
              <a:spcBef>
                <a:spcPts val="0"/>
              </a:spcBef>
              <a:spcAft>
                <a:spcPts val="0"/>
              </a:spcAft>
              <a:buClr>
                <a:schemeClr val="dk2"/>
              </a:buClr>
              <a:buSzPts val="1200"/>
              <a:buFont typeface="Lato"/>
              <a:buChar char="○"/>
            </a:pPr>
            <a:r>
              <a:rPr lang="no" sz="1200">
                <a:solidFill>
                  <a:schemeClr val="dk2"/>
                </a:solidFill>
                <a:latin typeface="Lato"/>
                <a:ea typeface="Lato"/>
                <a:cs typeface="Lato"/>
                <a:sym typeface="Lato"/>
              </a:rPr>
              <a:t>It’s outliers also appears to be a lot closer to it’s median</a:t>
            </a:r>
            <a:endParaRPr sz="1200">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360000" y="575950"/>
            <a:ext cx="83619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Outliers</a:t>
            </a:r>
            <a:endParaRPr>
              <a:solidFill>
                <a:schemeClr val="dk1"/>
              </a:solidFill>
            </a:endParaRPr>
          </a:p>
        </p:txBody>
      </p:sp>
      <p:sp>
        <p:nvSpPr>
          <p:cNvPr id="197" name="Google Shape;197;p26"/>
          <p:cNvSpPr txBox="1"/>
          <p:nvPr>
            <p:ph idx="1" type="body"/>
          </p:nvPr>
        </p:nvSpPr>
        <p:spPr>
          <a:xfrm>
            <a:off x="360000" y="1211350"/>
            <a:ext cx="2373000" cy="3002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no">
                <a:solidFill>
                  <a:srgbClr val="00CC96"/>
                </a:solidFill>
              </a:rPr>
              <a:t>A*</a:t>
            </a:r>
            <a:r>
              <a:rPr lang="no"/>
              <a:t> and </a:t>
            </a:r>
            <a:r>
              <a:rPr b="1" lang="no">
                <a:solidFill>
                  <a:srgbClr val="FFA15A"/>
                </a:solidFill>
              </a:rPr>
              <a:t>Theta*</a:t>
            </a:r>
            <a:r>
              <a:rPr b="1" lang="no"/>
              <a:t> </a:t>
            </a:r>
            <a:r>
              <a:rPr lang="no"/>
              <a:t>both generally used a lot of computation_seconds with this endpoint, which is deep inside a building.</a:t>
            </a:r>
            <a:endParaRPr/>
          </a:p>
          <a:p>
            <a:pPr indent="0" lvl="0" marL="0" rtl="0" algn="l">
              <a:spcBef>
                <a:spcPts val="1200"/>
              </a:spcBef>
              <a:spcAft>
                <a:spcPts val="1200"/>
              </a:spcAft>
              <a:buNone/>
            </a:pPr>
            <a:r>
              <a:rPr lang="no"/>
              <a:t>We assume this is because the heuristic leads the algorithm to the bottom of the building since that is technically the closest point. The heuristic then slowly leads it around the building upwards (and outwards?) since that is still “closer” than going </a:t>
            </a:r>
            <a:r>
              <a:rPr lang="no"/>
              <a:t>directly</a:t>
            </a:r>
            <a:r>
              <a:rPr lang="no"/>
              <a:t> up to the entrance of the building. This requires further experimentation.</a:t>
            </a:r>
            <a:endParaRPr/>
          </a:p>
        </p:txBody>
      </p:sp>
      <p:pic>
        <p:nvPicPr>
          <p:cNvPr id="198" name="Google Shape;198;p26"/>
          <p:cNvPicPr preferRelativeResize="0"/>
          <p:nvPr/>
        </p:nvPicPr>
        <p:blipFill>
          <a:blip r:embed="rId3">
            <a:alphaModFix/>
          </a:blip>
          <a:stretch>
            <a:fillRect/>
          </a:stretch>
        </p:blipFill>
        <p:spPr>
          <a:xfrm>
            <a:off x="3144950" y="758075"/>
            <a:ext cx="5576954" cy="3627350"/>
          </a:xfrm>
          <a:prstGeom prst="rect">
            <a:avLst/>
          </a:prstGeom>
          <a:noFill/>
          <a:ln>
            <a:noFill/>
          </a:ln>
        </p:spPr>
      </p:pic>
      <p:cxnSp>
        <p:nvCxnSpPr>
          <p:cNvPr id="199" name="Google Shape;199;p26"/>
          <p:cNvCxnSpPr/>
          <p:nvPr/>
        </p:nvCxnSpPr>
        <p:spPr>
          <a:xfrm>
            <a:off x="4440575" y="2819800"/>
            <a:ext cx="200400" cy="0"/>
          </a:xfrm>
          <a:prstGeom prst="straightConnector1">
            <a:avLst/>
          </a:prstGeom>
          <a:noFill/>
          <a:ln cap="flat" cmpd="sng" w="28575">
            <a:solidFill>
              <a:srgbClr val="00CC96"/>
            </a:solidFill>
            <a:prstDash val="solid"/>
            <a:round/>
            <a:headEnd len="med" w="med" type="none"/>
            <a:tailEnd len="med" w="med" type="none"/>
          </a:ln>
        </p:spPr>
      </p:cxnSp>
      <p:cxnSp>
        <p:nvCxnSpPr>
          <p:cNvPr id="200" name="Google Shape;200;p26"/>
          <p:cNvCxnSpPr/>
          <p:nvPr/>
        </p:nvCxnSpPr>
        <p:spPr>
          <a:xfrm>
            <a:off x="4444325" y="4099900"/>
            <a:ext cx="192900" cy="0"/>
          </a:xfrm>
          <a:prstGeom prst="straightConnector1">
            <a:avLst/>
          </a:prstGeom>
          <a:noFill/>
          <a:ln cap="flat" cmpd="sng" w="28575">
            <a:solidFill>
              <a:srgbClr val="FFA15A"/>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391050" y="465775"/>
            <a:ext cx="83619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Final conclusion</a:t>
            </a:r>
            <a:endParaRPr>
              <a:solidFill>
                <a:schemeClr val="dk1"/>
              </a:solidFill>
            </a:endParaRPr>
          </a:p>
        </p:txBody>
      </p:sp>
      <p:sp>
        <p:nvSpPr>
          <p:cNvPr id="206" name="Google Shape;206;p27"/>
          <p:cNvSpPr txBox="1"/>
          <p:nvPr>
            <p:ph idx="1" type="body"/>
          </p:nvPr>
        </p:nvSpPr>
        <p:spPr>
          <a:xfrm>
            <a:off x="391050" y="2737900"/>
            <a:ext cx="8361900" cy="20613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70300"/>
              <a:buNone/>
            </a:pPr>
            <a:r>
              <a:rPr lang="no" sz="1330"/>
              <a:t>The parts of our</a:t>
            </a:r>
            <a:r>
              <a:rPr lang="no" sz="1330"/>
              <a:t> hypothesis which was confirmed:</a:t>
            </a:r>
            <a:r>
              <a:rPr lang="no" sz="1330"/>
              <a:t> </a:t>
            </a:r>
            <a:endParaRPr sz="1330"/>
          </a:p>
          <a:p>
            <a:pPr indent="-300386" lvl="0" marL="457200" rtl="0" algn="l">
              <a:lnSpc>
                <a:spcPct val="100000"/>
              </a:lnSpc>
              <a:spcBef>
                <a:spcPts val="0"/>
              </a:spcBef>
              <a:spcAft>
                <a:spcPts val="0"/>
              </a:spcAft>
              <a:buSzPct val="100000"/>
              <a:buChar char="●"/>
            </a:pPr>
            <a:r>
              <a:rPr b="1" lang="no" sz="1330"/>
              <a:t>H</a:t>
            </a:r>
            <a:r>
              <a:rPr b="1" lang="no" sz="1330"/>
              <a:t>1</a:t>
            </a:r>
            <a:r>
              <a:rPr lang="no" sz="1330"/>
              <a:t>. </a:t>
            </a:r>
            <a:r>
              <a:rPr b="1" lang="no" sz="1330">
                <a:solidFill>
                  <a:srgbClr val="636EFA"/>
                </a:solidFill>
              </a:rPr>
              <a:t>Dijkstra</a:t>
            </a:r>
            <a:r>
              <a:rPr b="1" lang="no" sz="1330">
                <a:solidFill>
                  <a:srgbClr val="636EFA"/>
                </a:solidFill>
              </a:rPr>
              <a:t> </a:t>
            </a:r>
            <a:r>
              <a:rPr lang="no" sz="1330"/>
              <a:t>took the </a:t>
            </a:r>
            <a:r>
              <a:rPr b="1" lang="no" sz="1330"/>
              <a:t>longest time.</a:t>
            </a:r>
            <a:endParaRPr b="1" sz="1330"/>
          </a:p>
          <a:p>
            <a:pPr indent="-300386" lvl="0" marL="457200" rtl="0" algn="l">
              <a:lnSpc>
                <a:spcPct val="100000"/>
              </a:lnSpc>
              <a:spcBef>
                <a:spcPts val="0"/>
              </a:spcBef>
              <a:spcAft>
                <a:spcPts val="0"/>
              </a:spcAft>
              <a:buSzPct val="100000"/>
              <a:buChar char="●"/>
            </a:pPr>
            <a:r>
              <a:rPr b="1" lang="no" sz="1330"/>
              <a:t>H2</a:t>
            </a:r>
            <a:r>
              <a:rPr lang="no" sz="1330"/>
              <a:t>. </a:t>
            </a:r>
            <a:r>
              <a:rPr b="1" lang="no" sz="1330">
                <a:solidFill>
                  <a:srgbClr val="FFA15A"/>
                </a:solidFill>
              </a:rPr>
              <a:t>Theta* </a:t>
            </a:r>
            <a:r>
              <a:rPr lang="no" sz="1330"/>
              <a:t>produced the</a:t>
            </a:r>
            <a:r>
              <a:rPr b="1" lang="no" sz="1330"/>
              <a:t> shortest paths on </a:t>
            </a:r>
            <a:r>
              <a:rPr b="1" lang="no" sz="1330"/>
              <a:t>average</a:t>
            </a:r>
            <a:r>
              <a:rPr lang="no" sz="1330"/>
              <a:t>.</a:t>
            </a:r>
            <a:endParaRPr sz="1330"/>
          </a:p>
          <a:p>
            <a:pPr indent="0" lvl="0" marL="0" rtl="0" algn="l">
              <a:lnSpc>
                <a:spcPct val="100000"/>
              </a:lnSpc>
              <a:spcBef>
                <a:spcPts val="0"/>
              </a:spcBef>
              <a:spcAft>
                <a:spcPts val="0"/>
              </a:spcAft>
              <a:buNone/>
            </a:pPr>
            <a:r>
              <a:t/>
            </a:r>
            <a:endParaRPr sz="1330"/>
          </a:p>
          <a:p>
            <a:pPr indent="0" lvl="0" marL="0" rtl="0" algn="l">
              <a:lnSpc>
                <a:spcPct val="100000"/>
              </a:lnSpc>
              <a:spcBef>
                <a:spcPts val="0"/>
              </a:spcBef>
              <a:spcAft>
                <a:spcPts val="0"/>
              </a:spcAft>
              <a:buNone/>
            </a:pPr>
            <a:r>
              <a:rPr lang="no" sz="1330"/>
              <a:t>Observations:</a:t>
            </a:r>
            <a:endParaRPr sz="1330"/>
          </a:p>
          <a:p>
            <a:pPr indent="-300386" lvl="0" marL="457200" rtl="0" algn="l">
              <a:lnSpc>
                <a:spcPct val="95000"/>
              </a:lnSpc>
              <a:spcBef>
                <a:spcPts val="0"/>
              </a:spcBef>
              <a:spcAft>
                <a:spcPts val="0"/>
              </a:spcAft>
              <a:buSzPct val="100000"/>
              <a:buChar char="●"/>
            </a:pPr>
            <a:r>
              <a:rPr b="1" lang="no" sz="1330">
                <a:solidFill>
                  <a:srgbClr val="00CC96"/>
                </a:solidFill>
              </a:rPr>
              <a:t>A*</a:t>
            </a:r>
            <a:r>
              <a:rPr lang="no" sz="1330"/>
              <a:t>, </a:t>
            </a:r>
            <a:r>
              <a:rPr lang="no" sz="1330"/>
              <a:t>due to its</a:t>
            </a:r>
            <a:r>
              <a:rPr b="1" lang="no" sz="1330"/>
              <a:t> low mean cost and relatively low mean time, </a:t>
            </a:r>
            <a:r>
              <a:rPr lang="no" sz="1330"/>
              <a:t>appears to be a optimal option</a:t>
            </a:r>
            <a:endParaRPr sz="1330"/>
          </a:p>
          <a:p>
            <a:pPr indent="-300386" lvl="0" marL="457200" rtl="0" algn="l">
              <a:lnSpc>
                <a:spcPct val="95000"/>
              </a:lnSpc>
              <a:spcBef>
                <a:spcPts val="0"/>
              </a:spcBef>
              <a:spcAft>
                <a:spcPts val="0"/>
              </a:spcAft>
              <a:buSzPct val="100000"/>
              <a:buChar char="●"/>
            </a:pPr>
            <a:r>
              <a:rPr b="1" lang="no" sz="1330">
                <a:solidFill>
                  <a:srgbClr val="AB63FA"/>
                </a:solidFill>
              </a:rPr>
              <a:t>Bi A*</a:t>
            </a:r>
            <a:r>
              <a:rPr lang="no" sz="1330"/>
              <a:t>, </a:t>
            </a:r>
            <a:r>
              <a:rPr lang="no" sz="1330"/>
              <a:t>due to its </a:t>
            </a:r>
            <a:r>
              <a:rPr b="1" lang="no" sz="1330"/>
              <a:t>shorter mean time and relative low mean cost, </a:t>
            </a:r>
            <a:r>
              <a:rPr lang="no" sz="1330"/>
              <a:t>appears almost equally as optimal as </a:t>
            </a:r>
            <a:r>
              <a:rPr b="1" lang="no" sz="1330">
                <a:solidFill>
                  <a:srgbClr val="00CC96"/>
                </a:solidFill>
              </a:rPr>
              <a:t>A*.</a:t>
            </a:r>
            <a:endParaRPr b="1" sz="1330">
              <a:solidFill>
                <a:srgbClr val="00CC96"/>
              </a:solidFill>
            </a:endParaRPr>
          </a:p>
          <a:p>
            <a:pPr indent="-300386" lvl="0" marL="457200" rtl="0" algn="l">
              <a:lnSpc>
                <a:spcPct val="95000"/>
              </a:lnSpc>
              <a:spcBef>
                <a:spcPts val="0"/>
              </a:spcBef>
              <a:spcAft>
                <a:spcPts val="0"/>
              </a:spcAft>
              <a:buSzPct val="100000"/>
              <a:buChar char="●"/>
            </a:pPr>
            <a:r>
              <a:rPr b="1" lang="no" sz="1330">
                <a:solidFill>
                  <a:srgbClr val="FFA15A"/>
                </a:solidFill>
              </a:rPr>
              <a:t>Theta* </a:t>
            </a:r>
            <a:r>
              <a:rPr lang="no" sz="1330"/>
              <a:t>has a</a:t>
            </a:r>
            <a:r>
              <a:rPr b="1" lang="no" sz="1330"/>
              <a:t> shorter distance </a:t>
            </a:r>
            <a:r>
              <a:rPr lang="no" sz="1330"/>
              <a:t>cost than </a:t>
            </a:r>
            <a:r>
              <a:rPr b="1" lang="no" sz="1330">
                <a:solidFill>
                  <a:srgbClr val="00CC96"/>
                </a:solidFill>
              </a:rPr>
              <a:t>A*</a:t>
            </a:r>
            <a:r>
              <a:rPr lang="no" sz="1330"/>
              <a:t>, but also </a:t>
            </a:r>
            <a:r>
              <a:rPr b="1" lang="no" sz="1330"/>
              <a:t>doubles the computation time</a:t>
            </a:r>
            <a:r>
              <a:rPr lang="no" sz="1330"/>
              <a:t>.</a:t>
            </a:r>
            <a:endParaRPr sz="1330"/>
          </a:p>
          <a:p>
            <a:pPr indent="-300386" lvl="1" marL="914400" rtl="0" algn="l">
              <a:lnSpc>
                <a:spcPct val="95000"/>
              </a:lnSpc>
              <a:spcBef>
                <a:spcPts val="0"/>
              </a:spcBef>
              <a:spcAft>
                <a:spcPts val="0"/>
              </a:spcAft>
              <a:buSzPct val="100000"/>
              <a:buChar char="○"/>
            </a:pPr>
            <a:r>
              <a:rPr lang="no" sz="1330"/>
              <a:t>We believe this difference in computation time is too detrimental for real time </a:t>
            </a:r>
            <a:r>
              <a:rPr lang="no" sz="1330"/>
              <a:t>obstacle</a:t>
            </a:r>
            <a:r>
              <a:rPr lang="no" sz="1330"/>
              <a:t> avoidance in our scenario.</a:t>
            </a:r>
            <a:endParaRPr sz="1330"/>
          </a:p>
          <a:p>
            <a:pPr indent="0" lvl="0" marL="0" rtl="0" algn="l">
              <a:lnSpc>
                <a:spcPct val="95000"/>
              </a:lnSpc>
              <a:spcBef>
                <a:spcPts val="1200"/>
              </a:spcBef>
              <a:spcAft>
                <a:spcPts val="1200"/>
              </a:spcAft>
              <a:buNone/>
            </a:pPr>
            <a:r>
              <a:rPr lang="no" sz="1330">
                <a:solidFill>
                  <a:schemeClr val="dk1"/>
                </a:solidFill>
              </a:rPr>
              <a:t>In conclusion</a:t>
            </a:r>
            <a:r>
              <a:rPr lang="no" sz="1330"/>
              <a:t>, for </a:t>
            </a:r>
            <a:r>
              <a:rPr b="1" lang="no" sz="1330"/>
              <a:t>H3</a:t>
            </a:r>
            <a:r>
              <a:rPr lang="no" sz="1330"/>
              <a:t>, the most optimal algorithm for our purpose comes down to either </a:t>
            </a:r>
            <a:r>
              <a:rPr b="1" lang="no" sz="1330">
                <a:solidFill>
                  <a:srgbClr val="AB63FA"/>
                </a:solidFill>
              </a:rPr>
              <a:t>Bi A*</a:t>
            </a:r>
            <a:r>
              <a:rPr lang="no" sz="1330"/>
              <a:t>,  which uses very little time and thus may be better suited for chaotic environments and avoiding sudden obstacles, or </a:t>
            </a:r>
            <a:r>
              <a:rPr b="1" lang="no" sz="1330">
                <a:solidFill>
                  <a:srgbClr val="00CC96"/>
                </a:solidFill>
              </a:rPr>
              <a:t>A*</a:t>
            </a:r>
            <a:r>
              <a:rPr b="1" lang="no" sz="1330"/>
              <a:t> </a:t>
            </a:r>
            <a:r>
              <a:rPr lang="no" sz="1330"/>
              <a:t>with its slightly lower mean distance_cost but still fast time.</a:t>
            </a:r>
            <a:endParaRPr sz="1330"/>
          </a:p>
        </p:txBody>
      </p:sp>
      <p:sp>
        <p:nvSpPr>
          <p:cNvPr id="207" name="Google Shape;207;p27"/>
          <p:cNvSpPr txBox="1"/>
          <p:nvPr/>
        </p:nvSpPr>
        <p:spPr>
          <a:xfrm>
            <a:off x="426825" y="935350"/>
            <a:ext cx="55437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 sz="1700">
                <a:solidFill>
                  <a:schemeClr val="dk2"/>
                </a:solidFill>
                <a:latin typeface="Lato"/>
                <a:ea typeface="Lato"/>
                <a:cs typeface="Lato"/>
                <a:sym typeface="Lato"/>
              </a:rPr>
              <a:t>Table over deciding mean values:</a:t>
            </a:r>
            <a:endParaRPr b="1" sz="1700">
              <a:solidFill>
                <a:schemeClr val="dk2"/>
              </a:solidFill>
              <a:latin typeface="Lato"/>
              <a:ea typeface="Lato"/>
              <a:cs typeface="Lato"/>
              <a:sym typeface="Lato"/>
            </a:endParaRPr>
          </a:p>
        </p:txBody>
      </p:sp>
      <p:pic>
        <p:nvPicPr>
          <p:cNvPr id="208" name="Google Shape;208;p27"/>
          <p:cNvPicPr preferRelativeResize="0"/>
          <p:nvPr/>
        </p:nvPicPr>
        <p:blipFill>
          <a:blip r:embed="rId3">
            <a:alphaModFix/>
          </a:blip>
          <a:stretch>
            <a:fillRect/>
          </a:stretch>
        </p:blipFill>
        <p:spPr>
          <a:xfrm>
            <a:off x="426825" y="1339750"/>
            <a:ext cx="6391525" cy="143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360000" y="575950"/>
            <a:ext cx="83619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Further development</a:t>
            </a:r>
            <a:endParaRPr>
              <a:solidFill>
                <a:schemeClr val="dk1"/>
              </a:solidFill>
            </a:endParaRPr>
          </a:p>
        </p:txBody>
      </p:sp>
      <p:sp>
        <p:nvSpPr>
          <p:cNvPr id="214" name="Google Shape;214;p28"/>
          <p:cNvSpPr txBox="1"/>
          <p:nvPr>
            <p:ph idx="1" type="body"/>
          </p:nvPr>
        </p:nvSpPr>
        <p:spPr>
          <a:xfrm>
            <a:off x="807600" y="1423600"/>
            <a:ext cx="7528800" cy="3002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no"/>
              <a:t>Trajectory planning</a:t>
            </a:r>
            <a:endParaRPr/>
          </a:p>
          <a:p>
            <a:pPr indent="-297497" lvl="1" marL="914400" rtl="0" algn="l">
              <a:spcBef>
                <a:spcPts val="0"/>
              </a:spcBef>
              <a:spcAft>
                <a:spcPts val="0"/>
              </a:spcAft>
              <a:buSzPct val="100000"/>
              <a:buChar char="○"/>
            </a:pPr>
            <a:r>
              <a:rPr lang="no"/>
              <a:t>Travel time instead of distance traveled?</a:t>
            </a:r>
            <a:endParaRPr/>
          </a:p>
          <a:p>
            <a:pPr indent="-297497" lvl="2" marL="1371600" rtl="0" algn="l">
              <a:spcBef>
                <a:spcPts val="0"/>
              </a:spcBef>
              <a:spcAft>
                <a:spcPts val="0"/>
              </a:spcAft>
              <a:buSzPct val="100000"/>
              <a:buChar char="■"/>
            </a:pPr>
            <a:r>
              <a:rPr lang="no"/>
              <a:t>Will </a:t>
            </a:r>
            <a:r>
              <a:rPr b="1" lang="no">
                <a:solidFill>
                  <a:srgbClr val="FFA15A"/>
                </a:solidFill>
              </a:rPr>
              <a:t>Theta*</a:t>
            </a:r>
            <a:r>
              <a:rPr lang="no"/>
              <a:t> make an even shorter path?</a:t>
            </a:r>
            <a:endParaRPr/>
          </a:p>
          <a:p>
            <a:pPr indent="-317182" lvl="0" marL="457200" rtl="0" algn="l">
              <a:spcBef>
                <a:spcPts val="0"/>
              </a:spcBef>
              <a:spcAft>
                <a:spcPts val="0"/>
              </a:spcAft>
              <a:buSzPct val="100000"/>
              <a:buChar char="●"/>
            </a:pPr>
            <a:r>
              <a:rPr lang="no"/>
              <a:t>Dynamic environment</a:t>
            </a:r>
            <a:endParaRPr/>
          </a:p>
          <a:p>
            <a:pPr indent="-297497" lvl="1" marL="914400" rtl="0" algn="l">
              <a:spcBef>
                <a:spcPts val="0"/>
              </a:spcBef>
              <a:spcAft>
                <a:spcPts val="0"/>
              </a:spcAft>
              <a:buSzPct val="100000"/>
              <a:buChar char="○"/>
            </a:pPr>
            <a:r>
              <a:rPr lang="no"/>
              <a:t>How will moving parts affect our results? What effect will weather have?</a:t>
            </a:r>
            <a:endParaRPr/>
          </a:p>
          <a:p>
            <a:pPr indent="-297497" lvl="1" marL="914400" rtl="0" algn="l">
              <a:spcBef>
                <a:spcPts val="0"/>
              </a:spcBef>
              <a:spcAft>
                <a:spcPts val="0"/>
              </a:spcAft>
              <a:buSzPct val="100000"/>
              <a:buChar char="○"/>
            </a:pPr>
            <a:r>
              <a:rPr lang="no"/>
              <a:t>Will </a:t>
            </a:r>
            <a:r>
              <a:rPr b="1" lang="no">
                <a:solidFill>
                  <a:srgbClr val="AB63FA"/>
                </a:solidFill>
              </a:rPr>
              <a:t>Bi A* </a:t>
            </a:r>
            <a:r>
              <a:rPr lang="no"/>
              <a:t>have even more distance to traverse?</a:t>
            </a:r>
            <a:endParaRPr/>
          </a:p>
          <a:p>
            <a:pPr indent="-317182" lvl="0" marL="457200" rtl="0" algn="l">
              <a:spcBef>
                <a:spcPts val="0"/>
              </a:spcBef>
              <a:spcAft>
                <a:spcPts val="0"/>
              </a:spcAft>
              <a:buSzPct val="100000"/>
              <a:buChar char="●"/>
            </a:pPr>
            <a:r>
              <a:rPr lang="no"/>
              <a:t>Bigger and more advanced map</a:t>
            </a:r>
            <a:endParaRPr/>
          </a:p>
          <a:p>
            <a:pPr indent="-297497" lvl="1" marL="914400" rtl="0" algn="l">
              <a:spcBef>
                <a:spcPts val="0"/>
              </a:spcBef>
              <a:spcAft>
                <a:spcPts val="0"/>
              </a:spcAft>
              <a:buSzPct val="100000"/>
              <a:buChar char="○"/>
            </a:pPr>
            <a:r>
              <a:rPr lang="no"/>
              <a:t>How will the size of the map, air restrictions, battery, etc. affect </a:t>
            </a:r>
            <a:r>
              <a:rPr lang="no"/>
              <a:t>the</a:t>
            </a:r>
            <a:r>
              <a:rPr lang="no"/>
              <a:t> results?</a:t>
            </a:r>
            <a:endParaRPr/>
          </a:p>
          <a:p>
            <a:pPr indent="-297497" lvl="1" marL="914400" rtl="0" algn="l">
              <a:spcBef>
                <a:spcPts val="0"/>
              </a:spcBef>
              <a:spcAft>
                <a:spcPts val="0"/>
              </a:spcAft>
              <a:buSzPct val="100000"/>
              <a:buChar char="○"/>
            </a:pPr>
            <a:r>
              <a:rPr lang="no"/>
              <a:t>Weights next to buildings, increasing safety?</a:t>
            </a:r>
            <a:endParaRPr/>
          </a:p>
          <a:p>
            <a:pPr indent="-297497" lvl="1" marL="914400" rtl="0" algn="l">
              <a:spcBef>
                <a:spcPts val="0"/>
              </a:spcBef>
              <a:spcAft>
                <a:spcPts val="0"/>
              </a:spcAft>
              <a:buSzPct val="100000"/>
              <a:buChar char="○"/>
            </a:pPr>
            <a:r>
              <a:rPr lang="no"/>
              <a:t>More start and end points.</a:t>
            </a:r>
            <a:endParaRPr/>
          </a:p>
          <a:p>
            <a:pPr indent="-317182" lvl="0" marL="457200" rtl="0" algn="l">
              <a:spcBef>
                <a:spcPts val="0"/>
              </a:spcBef>
              <a:spcAft>
                <a:spcPts val="0"/>
              </a:spcAft>
              <a:buSzPct val="100000"/>
              <a:buChar char="●"/>
            </a:pPr>
            <a:r>
              <a:rPr lang="no"/>
              <a:t>Claustrophobic map, endpoints in tunnels &amp; buildings, etc.</a:t>
            </a:r>
            <a:endParaRPr/>
          </a:p>
          <a:p>
            <a:pPr indent="-297497" lvl="1" marL="914400" rtl="0" algn="l">
              <a:spcBef>
                <a:spcPts val="0"/>
              </a:spcBef>
              <a:spcAft>
                <a:spcPts val="0"/>
              </a:spcAft>
              <a:buSzPct val="100000"/>
              <a:buChar char="○"/>
            </a:pPr>
            <a:r>
              <a:rPr b="1" lang="no">
                <a:solidFill>
                  <a:srgbClr val="00CC96"/>
                </a:solidFill>
              </a:rPr>
              <a:t>A*</a:t>
            </a:r>
            <a:r>
              <a:rPr lang="no"/>
              <a:t> and </a:t>
            </a:r>
            <a:r>
              <a:rPr b="1" lang="no">
                <a:solidFill>
                  <a:srgbClr val="FFA15A"/>
                </a:solidFill>
              </a:rPr>
              <a:t>Theta* </a:t>
            </a:r>
            <a:r>
              <a:rPr lang="no"/>
              <a:t>showed quite a few bad outliers when navigating to our end inside a building. Is this a coincidence or weakness?</a:t>
            </a:r>
            <a:endParaRPr/>
          </a:p>
          <a:p>
            <a:pPr indent="-317182" lvl="0" marL="457200" rtl="0" algn="l">
              <a:spcBef>
                <a:spcPts val="0"/>
              </a:spcBef>
              <a:spcAft>
                <a:spcPts val="0"/>
              </a:spcAft>
              <a:buSzPct val="100000"/>
              <a:buChar char="●"/>
            </a:pPr>
            <a:r>
              <a:rPr lang="no"/>
              <a:t>Bi Theta*</a:t>
            </a:r>
            <a:r>
              <a:rPr lang="no"/>
              <a:t> (if feasible), Lazy Theta*, Path Smoothing Bi A*?</a:t>
            </a:r>
            <a:endParaRPr/>
          </a:p>
          <a:p>
            <a:pPr indent="-297497" lvl="1" marL="914400" rtl="0" algn="l">
              <a:spcBef>
                <a:spcPts val="0"/>
              </a:spcBef>
              <a:spcAft>
                <a:spcPts val="0"/>
              </a:spcAft>
              <a:buSzPct val="100000"/>
              <a:buChar char="○"/>
            </a:pPr>
            <a:r>
              <a:rPr lang="no"/>
              <a:t>Less outliers, shorter distance?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360000" y="575950"/>
            <a:ext cx="83619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Thanks for us :)</a:t>
            </a:r>
            <a:endParaRPr>
              <a:solidFill>
                <a:schemeClr val="dk1"/>
              </a:solidFill>
            </a:endParaRPr>
          </a:p>
        </p:txBody>
      </p:sp>
      <p:sp>
        <p:nvSpPr>
          <p:cNvPr id="220" name="Google Shape;220;p29"/>
          <p:cNvSpPr txBox="1"/>
          <p:nvPr>
            <p:ph idx="1" type="body"/>
          </p:nvPr>
        </p:nvSpPr>
        <p:spPr>
          <a:xfrm>
            <a:off x="1411200" y="3729225"/>
            <a:ext cx="6321600" cy="8130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lang="no" sz="5915" u="sng">
                <a:solidFill>
                  <a:schemeClr val="hlink"/>
                </a:solidFill>
                <a:hlinkClick r:id="rId3"/>
              </a:rPr>
              <a:t>https://github.com/Mebu98/pathfinding3D</a:t>
            </a:r>
            <a:endParaRPr sz="5915"/>
          </a:p>
          <a:p>
            <a:pPr indent="0" lvl="0" marL="0" rtl="0" algn="ctr">
              <a:spcBef>
                <a:spcPts val="1200"/>
              </a:spcBef>
              <a:spcAft>
                <a:spcPts val="0"/>
              </a:spcAft>
              <a:buNone/>
            </a:pPr>
            <a:r>
              <a:rPr lang="no" sz="3115"/>
              <a:t>(Bit of a mess)</a:t>
            </a:r>
            <a:endParaRPr sz="3115"/>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311700" y="466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Scenario Overview</a:t>
            </a:r>
            <a:endParaRPr>
              <a:solidFill>
                <a:schemeClr val="dk1"/>
              </a:solidFill>
            </a:endParaRPr>
          </a:p>
        </p:txBody>
      </p:sp>
      <p:sp>
        <p:nvSpPr>
          <p:cNvPr id="80" name="Google Shape;80;p14"/>
          <p:cNvSpPr txBox="1"/>
          <p:nvPr>
            <p:ph idx="1" type="body"/>
          </p:nvPr>
        </p:nvSpPr>
        <p:spPr>
          <a:xfrm>
            <a:off x="3303225" y="1144925"/>
            <a:ext cx="5651700" cy="34749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SzPct val="100000"/>
              <a:buChar char="●"/>
            </a:pPr>
            <a:r>
              <a:rPr lang="no"/>
              <a:t>Supplying camera drones for a big city news agency.</a:t>
            </a:r>
            <a:br>
              <a:rPr lang="no"/>
            </a:br>
            <a:endParaRPr/>
          </a:p>
          <a:p>
            <a:pPr indent="-325755" lvl="0" marL="457200" rtl="0" algn="l">
              <a:lnSpc>
                <a:spcPct val="115000"/>
              </a:lnSpc>
              <a:spcBef>
                <a:spcPts val="0"/>
              </a:spcBef>
              <a:spcAft>
                <a:spcPts val="0"/>
              </a:spcAft>
              <a:buSzPct val="100000"/>
              <a:buChar char="●"/>
            </a:pPr>
            <a:r>
              <a:rPr lang="no"/>
              <a:t>Wants to use drones to take better and quicker pictures when action happens.</a:t>
            </a:r>
            <a:br>
              <a:rPr lang="no"/>
            </a:br>
            <a:endParaRPr/>
          </a:p>
          <a:p>
            <a:pPr indent="-325755" lvl="0" marL="457200" rtl="0" algn="l">
              <a:lnSpc>
                <a:spcPct val="115000"/>
              </a:lnSpc>
              <a:spcBef>
                <a:spcPts val="0"/>
              </a:spcBef>
              <a:spcAft>
                <a:spcPts val="0"/>
              </a:spcAft>
              <a:buSzPct val="100000"/>
              <a:buChar char="●"/>
            </a:pPr>
            <a:r>
              <a:rPr lang="no"/>
              <a:t>The drones need to be able to get from </a:t>
            </a:r>
            <a:r>
              <a:rPr b="1" lang="no"/>
              <a:t>A</a:t>
            </a:r>
            <a:r>
              <a:rPr lang="no"/>
              <a:t> to </a:t>
            </a:r>
            <a:r>
              <a:rPr b="1" lang="no"/>
              <a:t>B</a:t>
            </a:r>
            <a:r>
              <a:rPr lang="no"/>
              <a:t> as quickly as possible.</a:t>
            </a:r>
            <a:br>
              <a:rPr lang="no"/>
            </a:br>
            <a:endParaRPr/>
          </a:p>
          <a:p>
            <a:pPr indent="-325755" lvl="0" marL="457200" rtl="0" algn="l">
              <a:lnSpc>
                <a:spcPct val="115000"/>
              </a:lnSpc>
              <a:spcBef>
                <a:spcPts val="0"/>
              </a:spcBef>
              <a:spcAft>
                <a:spcPts val="0"/>
              </a:spcAft>
              <a:buSzPct val="100000"/>
              <a:buChar char="●"/>
            </a:pPr>
            <a:r>
              <a:rPr lang="no"/>
              <a:t>Drones should have built in avoidance and the algorithms should be able to run directly on the drone, therefore computation speed is a critical factor.</a:t>
            </a:r>
            <a:br>
              <a:rPr lang="no"/>
            </a:br>
            <a:endParaRPr/>
          </a:p>
          <a:p>
            <a:pPr indent="-325755" lvl="0" marL="457200" rtl="0" algn="l">
              <a:lnSpc>
                <a:spcPct val="115000"/>
              </a:lnSpc>
              <a:spcBef>
                <a:spcPts val="0"/>
              </a:spcBef>
              <a:spcAft>
                <a:spcPts val="0"/>
              </a:spcAft>
              <a:buSzPct val="100000"/>
              <a:buChar char="●"/>
            </a:pPr>
            <a:r>
              <a:rPr lang="no"/>
              <a:t>That is why we are looking for the best pathfinding algorithm for the drones within a 3d environment.</a:t>
            </a:r>
            <a:endParaRPr/>
          </a:p>
        </p:txBody>
      </p:sp>
      <p:pic>
        <p:nvPicPr>
          <p:cNvPr id="81" name="Google Shape;81;p14"/>
          <p:cNvPicPr preferRelativeResize="0"/>
          <p:nvPr/>
        </p:nvPicPr>
        <p:blipFill>
          <a:blip r:embed="rId3">
            <a:alphaModFix/>
          </a:blip>
          <a:stretch>
            <a:fillRect/>
          </a:stretch>
        </p:blipFill>
        <p:spPr>
          <a:xfrm>
            <a:off x="-920400" y="1187975"/>
            <a:ext cx="4267776" cy="30559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360000" y="575950"/>
            <a:ext cx="836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Algorithms</a:t>
            </a:r>
            <a:endParaRPr>
              <a:solidFill>
                <a:schemeClr val="dk1"/>
              </a:solidFill>
            </a:endParaRPr>
          </a:p>
        </p:txBody>
      </p:sp>
      <p:sp>
        <p:nvSpPr>
          <p:cNvPr id="87" name="Google Shape;87;p15"/>
          <p:cNvSpPr txBox="1"/>
          <p:nvPr/>
        </p:nvSpPr>
        <p:spPr>
          <a:xfrm>
            <a:off x="775450" y="1157550"/>
            <a:ext cx="77259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
        <p:nvSpPr>
          <p:cNvPr id="88" name="Google Shape;88;p15"/>
          <p:cNvSpPr txBox="1"/>
          <p:nvPr/>
        </p:nvSpPr>
        <p:spPr>
          <a:xfrm>
            <a:off x="7291938" y="1303725"/>
            <a:ext cx="1620000" cy="2160000"/>
          </a:xfrm>
          <a:prstGeom prst="rect">
            <a:avLst/>
          </a:prstGeom>
          <a:noFill/>
          <a:ln cap="flat" cmpd="sng" w="9525">
            <a:solidFill>
              <a:srgbClr val="FFA15A"/>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800">
                <a:solidFill>
                  <a:srgbClr val="FFA15A"/>
                </a:solidFill>
                <a:latin typeface="Lato"/>
                <a:ea typeface="Lato"/>
                <a:cs typeface="Lato"/>
                <a:sym typeface="Lato"/>
              </a:rPr>
              <a:t>Theta* </a:t>
            </a:r>
            <a:endParaRPr sz="1800">
              <a:solidFill>
                <a:srgbClr val="FFA15A"/>
              </a:solidFill>
              <a:latin typeface="Lato"/>
              <a:ea typeface="Lato"/>
              <a:cs typeface="Lato"/>
              <a:sym typeface="Lato"/>
            </a:endParaRPr>
          </a:p>
          <a:p>
            <a:pPr indent="0" lvl="0" marL="0" rtl="0" algn="l">
              <a:lnSpc>
                <a:spcPct val="150000"/>
              </a:lnSpc>
              <a:spcBef>
                <a:spcPts val="1200"/>
              </a:spcBef>
              <a:spcAft>
                <a:spcPts val="1200"/>
              </a:spcAft>
              <a:buNone/>
            </a:pPr>
            <a:r>
              <a:rPr lang="no" sz="1100">
                <a:solidFill>
                  <a:schemeClr val="dk2"/>
                </a:solidFill>
                <a:latin typeface="Lato"/>
                <a:ea typeface="Lato"/>
                <a:cs typeface="Lato"/>
                <a:sym typeface="Lato"/>
              </a:rPr>
              <a:t>an any angle Line of Sight algorithm which uses LoS to create the most direct path, and is thus not limited to grid based movement.</a:t>
            </a:r>
            <a:endParaRPr>
              <a:solidFill>
                <a:schemeClr val="dk2"/>
              </a:solidFill>
              <a:latin typeface="Lato"/>
              <a:ea typeface="Lato"/>
              <a:cs typeface="Lato"/>
              <a:sym typeface="Lato"/>
            </a:endParaRPr>
          </a:p>
        </p:txBody>
      </p:sp>
      <p:sp>
        <p:nvSpPr>
          <p:cNvPr id="89" name="Google Shape;89;p15"/>
          <p:cNvSpPr txBox="1"/>
          <p:nvPr/>
        </p:nvSpPr>
        <p:spPr>
          <a:xfrm>
            <a:off x="5560175" y="1303725"/>
            <a:ext cx="1620000" cy="2160000"/>
          </a:xfrm>
          <a:prstGeom prst="rect">
            <a:avLst/>
          </a:prstGeom>
          <a:noFill/>
          <a:ln cap="flat" cmpd="sng" w="9525">
            <a:solidFill>
              <a:srgbClr val="AB63FA"/>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700">
                <a:solidFill>
                  <a:srgbClr val="AB63FA"/>
                </a:solidFill>
                <a:latin typeface="Lato"/>
                <a:ea typeface="Lato"/>
                <a:cs typeface="Lato"/>
                <a:sym typeface="Lato"/>
              </a:rPr>
              <a:t>Bi A* (octile) </a:t>
            </a:r>
            <a:endParaRPr sz="1700">
              <a:solidFill>
                <a:srgbClr val="AB63FA"/>
              </a:solidFill>
              <a:latin typeface="Lato"/>
              <a:ea typeface="Lato"/>
              <a:cs typeface="Lato"/>
              <a:sym typeface="Lato"/>
            </a:endParaRPr>
          </a:p>
          <a:p>
            <a:pPr indent="0" lvl="0" marL="0" rtl="0" algn="l">
              <a:lnSpc>
                <a:spcPct val="150000"/>
              </a:lnSpc>
              <a:spcBef>
                <a:spcPts val="1200"/>
              </a:spcBef>
              <a:spcAft>
                <a:spcPts val="1200"/>
              </a:spcAft>
              <a:buNone/>
            </a:pPr>
            <a:r>
              <a:rPr lang="no" sz="1200">
                <a:solidFill>
                  <a:schemeClr val="dk2"/>
                </a:solidFill>
                <a:latin typeface="Lato"/>
                <a:ea typeface="Lato"/>
                <a:cs typeface="Lato"/>
                <a:sym typeface="Lato"/>
              </a:rPr>
              <a:t>Bi directional A*, essentially expanding from both start-</a:t>
            </a:r>
            <a:r>
              <a:rPr lang="no" sz="1200">
                <a:solidFill>
                  <a:schemeClr val="dk2"/>
                </a:solidFill>
                <a:latin typeface="Lato"/>
                <a:ea typeface="Lato"/>
                <a:cs typeface="Lato"/>
                <a:sym typeface="Lato"/>
              </a:rPr>
              <a:t>&gt;end </a:t>
            </a:r>
            <a:r>
              <a:rPr lang="no" sz="1200">
                <a:solidFill>
                  <a:schemeClr val="dk2"/>
                </a:solidFill>
                <a:latin typeface="Lato"/>
                <a:ea typeface="Lato"/>
                <a:cs typeface="Lato"/>
                <a:sym typeface="Lato"/>
              </a:rPr>
              <a:t>and </a:t>
            </a:r>
            <a:r>
              <a:rPr lang="no" sz="1200">
                <a:solidFill>
                  <a:schemeClr val="dk2"/>
                </a:solidFill>
                <a:latin typeface="Lato"/>
                <a:ea typeface="Lato"/>
                <a:cs typeface="Lato"/>
                <a:sym typeface="Lato"/>
              </a:rPr>
              <a:t>end-&gt;</a:t>
            </a:r>
            <a:r>
              <a:rPr lang="no" sz="1200">
                <a:solidFill>
                  <a:schemeClr val="dk2"/>
                </a:solidFill>
                <a:latin typeface="Lato"/>
                <a:ea typeface="Lato"/>
                <a:cs typeface="Lato"/>
                <a:sym typeface="Lato"/>
              </a:rPr>
              <a:t>start at the same time.</a:t>
            </a:r>
            <a:endParaRPr>
              <a:solidFill>
                <a:schemeClr val="dk2"/>
              </a:solidFill>
              <a:latin typeface="Lato"/>
              <a:ea typeface="Lato"/>
              <a:cs typeface="Lato"/>
              <a:sym typeface="Lato"/>
            </a:endParaRPr>
          </a:p>
        </p:txBody>
      </p:sp>
      <p:sp>
        <p:nvSpPr>
          <p:cNvPr id="90" name="Google Shape;90;p15"/>
          <p:cNvSpPr txBox="1"/>
          <p:nvPr/>
        </p:nvSpPr>
        <p:spPr>
          <a:xfrm>
            <a:off x="3828388" y="1303725"/>
            <a:ext cx="1620000" cy="2160000"/>
          </a:xfrm>
          <a:prstGeom prst="rect">
            <a:avLst/>
          </a:prstGeom>
          <a:noFill/>
          <a:ln cap="flat" cmpd="sng" w="9525">
            <a:solidFill>
              <a:srgbClr val="00CC9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800">
                <a:solidFill>
                  <a:srgbClr val="00CC96"/>
                </a:solidFill>
                <a:latin typeface="Lato"/>
                <a:ea typeface="Lato"/>
                <a:cs typeface="Lato"/>
                <a:sym typeface="Lato"/>
              </a:rPr>
              <a:t>A* (octile)</a:t>
            </a:r>
            <a:endParaRPr sz="1700">
              <a:solidFill>
                <a:srgbClr val="AB63FA"/>
              </a:solidFill>
              <a:latin typeface="Lato"/>
              <a:ea typeface="Lato"/>
              <a:cs typeface="Lato"/>
              <a:sym typeface="Lato"/>
            </a:endParaRPr>
          </a:p>
          <a:p>
            <a:pPr indent="0" lvl="0" marL="0" rtl="0" algn="l">
              <a:lnSpc>
                <a:spcPct val="150000"/>
              </a:lnSpc>
              <a:spcBef>
                <a:spcPts val="1200"/>
              </a:spcBef>
              <a:spcAft>
                <a:spcPts val="1200"/>
              </a:spcAft>
              <a:buNone/>
            </a:pPr>
            <a:r>
              <a:rPr lang="no" sz="1200">
                <a:solidFill>
                  <a:schemeClr val="dk2"/>
                </a:solidFill>
                <a:latin typeface="Lato"/>
                <a:ea typeface="Lato"/>
                <a:cs typeface="Lato"/>
                <a:sym typeface="Lato"/>
              </a:rPr>
              <a:t>Similar to Dijkstra, but uses a Heuristic, which incentives selection of nodes closer to the goal.</a:t>
            </a:r>
            <a:endParaRPr>
              <a:solidFill>
                <a:schemeClr val="dk2"/>
              </a:solidFill>
              <a:latin typeface="Lato"/>
              <a:ea typeface="Lato"/>
              <a:cs typeface="Lato"/>
              <a:sym typeface="Lato"/>
            </a:endParaRPr>
          </a:p>
        </p:txBody>
      </p:sp>
      <p:sp>
        <p:nvSpPr>
          <p:cNvPr id="91" name="Google Shape;91;p15"/>
          <p:cNvSpPr txBox="1"/>
          <p:nvPr/>
        </p:nvSpPr>
        <p:spPr>
          <a:xfrm>
            <a:off x="364838" y="1303725"/>
            <a:ext cx="1620000" cy="2160000"/>
          </a:xfrm>
          <a:prstGeom prst="rect">
            <a:avLst/>
          </a:prstGeom>
          <a:noFill/>
          <a:ln cap="flat" cmpd="sng" w="9525">
            <a:solidFill>
              <a:srgbClr val="636EFA"/>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700">
                <a:solidFill>
                  <a:srgbClr val="636EFA"/>
                </a:solidFill>
                <a:latin typeface="Lato"/>
                <a:ea typeface="Lato"/>
                <a:cs typeface="Lato"/>
                <a:sym typeface="Lato"/>
              </a:rPr>
              <a:t>Dijkstra</a:t>
            </a:r>
            <a:endParaRPr sz="1700">
              <a:solidFill>
                <a:srgbClr val="00CC96"/>
              </a:solidFill>
              <a:latin typeface="Lato"/>
              <a:ea typeface="Lato"/>
              <a:cs typeface="Lato"/>
              <a:sym typeface="Lato"/>
            </a:endParaRPr>
          </a:p>
          <a:p>
            <a:pPr indent="0" lvl="0" marL="0" rtl="0" algn="l">
              <a:lnSpc>
                <a:spcPct val="150000"/>
              </a:lnSpc>
              <a:spcBef>
                <a:spcPts val="1200"/>
              </a:spcBef>
              <a:spcAft>
                <a:spcPts val="1200"/>
              </a:spcAft>
              <a:buNone/>
            </a:pPr>
            <a:r>
              <a:rPr lang="no" sz="1100">
                <a:solidFill>
                  <a:schemeClr val="dk2"/>
                </a:solidFill>
                <a:latin typeface="Lato"/>
                <a:ea typeface="Lato"/>
                <a:cs typeface="Lato"/>
                <a:sym typeface="Lato"/>
              </a:rPr>
              <a:t>Expanding area that keeps track of the total cost of the different paths. Returns the path with least cost.</a:t>
            </a:r>
            <a:endParaRPr sz="1600">
              <a:solidFill>
                <a:schemeClr val="dk2"/>
              </a:solidFill>
              <a:latin typeface="Lato"/>
              <a:ea typeface="Lato"/>
              <a:cs typeface="Lato"/>
              <a:sym typeface="Lato"/>
            </a:endParaRPr>
          </a:p>
        </p:txBody>
      </p:sp>
      <p:sp>
        <p:nvSpPr>
          <p:cNvPr id="92" name="Google Shape;92;p15"/>
          <p:cNvSpPr txBox="1"/>
          <p:nvPr/>
        </p:nvSpPr>
        <p:spPr>
          <a:xfrm>
            <a:off x="2096625" y="1303725"/>
            <a:ext cx="1620000" cy="2160000"/>
          </a:xfrm>
          <a:prstGeom prst="rect">
            <a:avLst/>
          </a:prstGeom>
          <a:noFill/>
          <a:ln cap="flat" cmpd="sng" w="9525">
            <a:solidFill>
              <a:srgbClr val="EF553B"/>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600">
                <a:solidFill>
                  <a:srgbClr val="EF553B"/>
                </a:solidFill>
                <a:latin typeface="Lato"/>
                <a:ea typeface="Lato"/>
                <a:cs typeface="Lato"/>
                <a:sym typeface="Lato"/>
              </a:rPr>
              <a:t>Breadth-First Seach</a:t>
            </a:r>
            <a:endParaRPr sz="1600">
              <a:solidFill>
                <a:srgbClr val="00CC96"/>
              </a:solidFill>
              <a:latin typeface="Lato"/>
              <a:ea typeface="Lato"/>
              <a:cs typeface="Lato"/>
              <a:sym typeface="Lato"/>
            </a:endParaRPr>
          </a:p>
          <a:p>
            <a:pPr indent="0" lvl="0" marL="0" rtl="0" algn="l">
              <a:lnSpc>
                <a:spcPct val="150000"/>
              </a:lnSpc>
              <a:spcBef>
                <a:spcPts val="1200"/>
              </a:spcBef>
              <a:spcAft>
                <a:spcPts val="1200"/>
              </a:spcAft>
              <a:buNone/>
            </a:pPr>
            <a:r>
              <a:rPr lang="no" sz="1200">
                <a:solidFill>
                  <a:schemeClr val="dk2"/>
                </a:solidFill>
                <a:latin typeface="Lato"/>
                <a:ea typeface="Lato"/>
                <a:cs typeface="Lato"/>
                <a:sym typeface="Lato"/>
              </a:rPr>
              <a:t>Expanding area that selects the </a:t>
            </a:r>
            <a:r>
              <a:rPr lang="no" sz="1200">
                <a:solidFill>
                  <a:schemeClr val="dk2"/>
                </a:solidFill>
                <a:latin typeface="Lato"/>
                <a:ea typeface="Lato"/>
                <a:cs typeface="Lato"/>
                <a:sym typeface="Lato"/>
              </a:rPr>
              <a:t>first</a:t>
            </a:r>
            <a:r>
              <a:rPr lang="no" sz="1200">
                <a:solidFill>
                  <a:schemeClr val="dk2"/>
                </a:solidFill>
                <a:latin typeface="Lato"/>
                <a:ea typeface="Lato"/>
                <a:cs typeface="Lato"/>
                <a:sym typeface="Lato"/>
              </a:rPr>
              <a:t> path to the goal.</a:t>
            </a:r>
            <a:endParaRPr sz="1600">
              <a:solidFill>
                <a:schemeClr val="dk2"/>
              </a:solidFill>
              <a:latin typeface="Lato"/>
              <a:ea typeface="Lato"/>
              <a:cs typeface="Lato"/>
              <a:sym typeface="Lato"/>
            </a:endParaRPr>
          </a:p>
        </p:txBody>
      </p:sp>
      <p:sp>
        <p:nvSpPr>
          <p:cNvPr id="93" name="Google Shape;93;p15"/>
          <p:cNvSpPr txBox="1"/>
          <p:nvPr/>
        </p:nvSpPr>
        <p:spPr>
          <a:xfrm>
            <a:off x="364850" y="3985625"/>
            <a:ext cx="4247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o" sz="1000">
                <a:solidFill>
                  <a:schemeClr val="dk2"/>
                </a:solidFill>
                <a:latin typeface="Lato"/>
                <a:ea typeface="Lato"/>
                <a:cs typeface="Lato"/>
                <a:sym typeface="Lato"/>
              </a:rPr>
              <a:t>Octile is a heuristic which approximates the euclidean distance to the target using the </a:t>
            </a:r>
            <a:r>
              <a:rPr lang="no" sz="1000">
                <a:solidFill>
                  <a:schemeClr val="dk2"/>
                </a:solidFill>
                <a:latin typeface="Lato"/>
                <a:ea typeface="Lato"/>
                <a:cs typeface="Lato"/>
                <a:sym typeface="Lato"/>
              </a:rPr>
              <a:t>formula</a:t>
            </a:r>
            <a:r>
              <a:rPr lang="no" sz="1000">
                <a:solidFill>
                  <a:schemeClr val="dk2"/>
                </a:solidFill>
                <a:latin typeface="Lato"/>
                <a:ea typeface="Lato"/>
                <a:cs typeface="Lato"/>
                <a:sym typeface="Lato"/>
              </a:rPr>
              <a:t>: </a:t>
            </a:r>
            <a:r>
              <a:rPr lang="no" sz="800">
                <a:solidFill>
                  <a:schemeClr val="dk2"/>
                </a:solidFill>
                <a:latin typeface="Lato"/>
                <a:ea typeface="Lato"/>
                <a:cs typeface="Lato"/>
                <a:sym typeface="Lato"/>
              </a:rPr>
              <a:t>(where dx is the distance to the </a:t>
            </a:r>
            <a:r>
              <a:rPr lang="no" sz="800">
                <a:solidFill>
                  <a:schemeClr val="dk2"/>
                </a:solidFill>
                <a:latin typeface="Lato"/>
                <a:ea typeface="Lato"/>
                <a:cs typeface="Lato"/>
                <a:sym typeface="Lato"/>
              </a:rPr>
              <a:t>target</a:t>
            </a:r>
            <a:r>
              <a:rPr lang="no" sz="800">
                <a:solidFill>
                  <a:schemeClr val="dk2"/>
                </a:solidFill>
                <a:latin typeface="Lato"/>
                <a:ea typeface="Lato"/>
                <a:cs typeface="Lato"/>
                <a:sym typeface="Lato"/>
              </a:rPr>
              <a:t> in the x axis, etc.) </a:t>
            </a:r>
            <a:endParaRPr sz="800">
              <a:solidFill>
                <a:schemeClr val="dk2"/>
              </a:solidFill>
              <a:latin typeface="Lato"/>
              <a:ea typeface="Lato"/>
              <a:cs typeface="Lato"/>
              <a:sym typeface="Lato"/>
            </a:endParaRPr>
          </a:p>
          <a:p>
            <a:pPr indent="0" lvl="0" marL="0" rtl="0" algn="l">
              <a:spcBef>
                <a:spcPts val="0"/>
              </a:spcBef>
              <a:spcAft>
                <a:spcPts val="0"/>
              </a:spcAft>
              <a:buNone/>
            </a:pPr>
            <a:r>
              <a:rPr lang="no" sz="700">
                <a:solidFill>
                  <a:schemeClr val="dk2"/>
                </a:solidFill>
                <a:latin typeface="Lato"/>
                <a:ea typeface="Lato"/>
                <a:cs typeface="Lato"/>
                <a:sym typeface="Lato"/>
              </a:rPr>
              <a:t>SQRT2 and SQRT3 are </a:t>
            </a:r>
            <a:r>
              <a:rPr lang="no" sz="700">
                <a:solidFill>
                  <a:schemeClr val="dk2"/>
                </a:solidFill>
                <a:latin typeface="Lato"/>
                <a:ea typeface="Lato"/>
                <a:cs typeface="Lato"/>
                <a:sym typeface="Lato"/>
              </a:rPr>
              <a:t>pre calculated</a:t>
            </a:r>
            <a:r>
              <a:rPr lang="no" sz="700">
                <a:solidFill>
                  <a:schemeClr val="dk2"/>
                </a:solidFill>
                <a:latin typeface="Lato"/>
                <a:ea typeface="Lato"/>
                <a:cs typeface="Lato"/>
                <a:sym typeface="Lato"/>
              </a:rPr>
              <a:t> values, and it thus doesn’t use any SQRT while running the computations and is therefore generally faster than </a:t>
            </a:r>
            <a:r>
              <a:rPr lang="no" sz="700">
                <a:solidFill>
                  <a:schemeClr val="dk2"/>
                </a:solidFill>
                <a:latin typeface="Lato"/>
                <a:ea typeface="Lato"/>
                <a:cs typeface="Lato"/>
                <a:sym typeface="Lato"/>
              </a:rPr>
              <a:t>pythagorean</a:t>
            </a:r>
            <a:r>
              <a:rPr lang="no" sz="700">
                <a:solidFill>
                  <a:schemeClr val="dk2"/>
                </a:solidFill>
                <a:latin typeface="Lato"/>
                <a:ea typeface="Lato"/>
                <a:cs typeface="Lato"/>
                <a:sym typeface="Lato"/>
              </a:rPr>
              <a:t>.</a:t>
            </a:r>
            <a:endParaRPr sz="700">
              <a:solidFill>
                <a:schemeClr val="dk2"/>
              </a:solidFill>
              <a:latin typeface="Lato"/>
              <a:ea typeface="Lato"/>
              <a:cs typeface="Lato"/>
              <a:sym typeface="Lato"/>
            </a:endParaRPr>
          </a:p>
        </p:txBody>
      </p:sp>
      <p:pic>
        <p:nvPicPr>
          <p:cNvPr id="94" name="Google Shape;94;p15"/>
          <p:cNvPicPr preferRelativeResize="0"/>
          <p:nvPr/>
        </p:nvPicPr>
        <p:blipFill>
          <a:blip r:embed="rId3">
            <a:alphaModFix/>
          </a:blip>
          <a:stretch>
            <a:fillRect/>
          </a:stretch>
        </p:blipFill>
        <p:spPr>
          <a:xfrm>
            <a:off x="4520362" y="3748975"/>
            <a:ext cx="3699625" cy="852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360000" y="559625"/>
            <a:ext cx="2789400" cy="635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no">
                <a:solidFill>
                  <a:schemeClr val="dk1"/>
                </a:solidFill>
              </a:rPr>
              <a:t>Metrics:</a:t>
            </a:r>
            <a:endParaRPr>
              <a:solidFill>
                <a:schemeClr val="dk1"/>
              </a:solidFill>
            </a:endParaRPr>
          </a:p>
        </p:txBody>
      </p:sp>
      <p:grpSp>
        <p:nvGrpSpPr>
          <p:cNvPr id="100" name="Google Shape;100;p16"/>
          <p:cNvGrpSpPr/>
          <p:nvPr/>
        </p:nvGrpSpPr>
        <p:grpSpPr>
          <a:xfrm>
            <a:off x="2565492" y="528665"/>
            <a:ext cx="5894344" cy="3955018"/>
            <a:chOff x="3877800" y="642032"/>
            <a:chExt cx="4515009" cy="3585367"/>
          </a:xfrm>
        </p:grpSpPr>
        <p:sp>
          <p:nvSpPr>
            <p:cNvPr id="101" name="Google Shape;101;p16"/>
            <p:cNvSpPr/>
            <p:nvPr/>
          </p:nvSpPr>
          <p:spPr>
            <a:xfrm>
              <a:off x="3877800" y="713351"/>
              <a:ext cx="4478400" cy="749700"/>
            </a:xfrm>
            <a:prstGeom prst="roundRect">
              <a:avLst>
                <a:gd fmla="val 19759" name="adj"/>
              </a:avLst>
            </a:prstGeom>
            <a:solidFill>
              <a:srgbClr val="F6B26B"/>
            </a:solidFill>
            <a:ln>
              <a:noFill/>
            </a:ln>
          </p:spPr>
          <p:txBody>
            <a:bodyPr anchorCtr="0" anchor="ctr" bIns="105375" lIns="105375" spcFirstLastPara="1" rIns="105375" wrap="square" tIns="105375">
              <a:noAutofit/>
            </a:bodyPr>
            <a:lstStyle/>
            <a:p>
              <a:pPr indent="0" lvl="0" marL="0" rtl="0" algn="ctr">
                <a:spcBef>
                  <a:spcPts val="0"/>
                </a:spcBef>
                <a:spcAft>
                  <a:spcPts val="0"/>
                </a:spcAft>
                <a:buNone/>
              </a:pPr>
              <a:r>
                <a:t/>
              </a:r>
              <a:endParaRPr sz="1613">
                <a:latin typeface="Archivo"/>
                <a:ea typeface="Archivo"/>
                <a:cs typeface="Archivo"/>
                <a:sym typeface="Archivo"/>
              </a:endParaRPr>
            </a:p>
          </p:txBody>
        </p:sp>
        <p:sp>
          <p:nvSpPr>
            <p:cNvPr id="102" name="Google Shape;102;p16"/>
            <p:cNvSpPr/>
            <p:nvPr/>
          </p:nvSpPr>
          <p:spPr>
            <a:xfrm>
              <a:off x="3877800" y="1614472"/>
              <a:ext cx="4478400" cy="749700"/>
            </a:xfrm>
            <a:prstGeom prst="roundRect">
              <a:avLst>
                <a:gd fmla="val 19759" name="adj"/>
              </a:avLst>
            </a:prstGeom>
            <a:solidFill>
              <a:srgbClr val="F6B26B"/>
            </a:solidFill>
            <a:ln>
              <a:noFill/>
            </a:ln>
          </p:spPr>
          <p:txBody>
            <a:bodyPr anchorCtr="0" anchor="ctr" bIns="105375" lIns="105375" spcFirstLastPara="1" rIns="105375" wrap="square" tIns="105375">
              <a:noAutofit/>
            </a:bodyPr>
            <a:lstStyle/>
            <a:p>
              <a:pPr indent="0" lvl="0" marL="0" rtl="0" algn="ctr">
                <a:spcBef>
                  <a:spcPts val="0"/>
                </a:spcBef>
                <a:spcAft>
                  <a:spcPts val="0"/>
                </a:spcAft>
                <a:buNone/>
              </a:pPr>
              <a:r>
                <a:t/>
              </a:r>
              <a:endParaRPr sz="1613">
                <a:latin typeface="Archivo"/>
                <a:ea typeface="Archivo"/>
                <a:cs typeface="Archivo"/>
                <a:sym typeface="Archivo"/>
              </a:endParaRPr>
            </a:p>
          </p:txBody>
        </p:sp>
        <p:sp>
          <p:nvSpPr>
            <p:cNvPr id="103" name="Google Shape;103;p16"/>
            <p:cNvSpPr/>
            <p:nvPr/>
          </p:nvSpPr>
          <p:spPr>
            <a:xfrm>
              <a:off x="3877800" y="2515599"/>
              <a:ext cx="4478400" cy="749700"/>
            </a:xfrm>
            <a:prstGeom prst="roundRect">
              <a:avLst>
                <a:gd fmla="val 19759" name="adj"/>
              </a:avLst>
            </a:prstGeom>
            <a:solidFill>
              <a:srgbClr val="F6B26B"/>
            </a:solidFill>
            <a:ln>
              <a:noFill/>
            </a:ln>
          </p:spPr>
          <p:txBody>
            <a:bodyPr anchorCtr="0" anchor="ctr" bIns="105375" lIns="105375" spcFirstLastPara="1" rIns="105375" wrap="square" tIns="105375">
              <a:noAutofit/>
            </a:bodyPr>
            <a:lstStyle/>
            <a:p>
              <a:pPr indent="0" lvl="0" marL="0" rtl="0" algn="ctr">
                <a:spcBef>
                  <a:spcPts val="0"/>
                </a:spcBef>
                <a:spcAft>
                  <a:spcPts val="0"/>
                </a:spcAft>
                <a:buNone/>
              </a:pPr>
              <a:r>
                <a:t/>
              </a:r>
              <a:endParaRPr sz="1613">
                <a:latin typeface="Archivo"/>
                <a:ea typeface="Archivo"/>
                <a:cs typeface="Archivo"/>
                <a:sym typeface="Archivo"/>
              </a:endParaRPr>
            </a:p>
          </p:txBody>
        </p:sp>
        <p:sp>
          <p:nvSpPr>
            <p:cNvPr id="104" name="Google Shape;104;p16"/>
            <p:cNvSpPr txBox="1"/>
            <p:nvPr/>
          </p:nvSpPr>
          <p:spPr>
            <a:xfrm>
              <a:off x="3928475" y="1571149"/>
              <a:ext cx="1594800" cy="836400"/>
            </a:xfrm>
            <a:prstGeom prst="rect">
              <a:avLst/>
            </a:prstGeom>
            <a:noFill/>
            <a:ln>
              <a:noFill/>
            </a:ln>
          </p:spPr>
          <p:txBody>
            <a:bodyPr anchorCtr="0" anchor="ctr" bIns="105375" lIns="105375" spcFirstLastPara="1" rIns="105375" wrap="square" tIns="105375">
              <a:normAutofit/>
            </a:bodyPr>
            <a:lstStyle/>
            <a:p>
              <a:pPr indent="0" lvl="0" marL="0" rtl="0" algn="l">
                <a:lnSpc>
                  <a:spcPct val="60000"/>
                </a:lnSpc>
                <a:spcBef>
                  <a:spcPts val="0"/>
                </a:spcBef>
                <a:spcAft>
                  <a:spcPts val="0"/>
                </a:spcAft>
                <a:buNone/>
              </a:pPr>
              <a:r>
                <a:rPr b="1" lang="no" sz="2074">
                  <a:latin typeface="Darker Grotesque"/>
                  <a:ea typeface="Darker Grotesque"/>
                  <a:cs typeface="Darker Grotesque"/>
                  <a:sym typeface="Darker Grotesque"/>
                </a:rPr>
                <a:t>Distance_Cost</a:t>
              </a:r>
              <a:endParaRPr b="1" sz="2074">
                <a:solidFill>
                  <a:srgbClr val="000000"/>
                </a:solidFill>
                <a:latin typeface="Darker Grotesque"/>
                <a:ea typeface="Darker Grotesque"/>
                <a:cs typeface="Darker Grotesque"/>
                <a:sym typeface="Darker Grotesque"/>
              </a:endParaRPr>
            </a:p>
          </p:txBody>
        </p:sp>
        <p:sp>
          <p:nvSpPr>
            <p:cNvPr id="105" name="Google Shape;105;p16"/>
            <p:cNvSpPr txBox="1"/>
            <p:nvPr/>
          </p:nvSpPr>
          <p:spPr>
            <a:xfrm>
              <a:off x="5730909" y="1571150"/>
              <a:ext cx="2661900" cy="836400"/>
            </a:xfrm>
            <a:prstGeom prst="rect">
              <a:avLst/>
            </a:prstGeom>
            <a:noFill/>
            <a:ln>
              <a:noFill/>
            </a:ln>
          </p:spPr>
          <p:txBody>
            <a:bodyPr anchorCtr="0" anchor="ctr" bIns="105375" lIns="105375" spcFirstLastPara="1" rIns="105375" wrap="square" tIns="105375">
              <a:normAutofit/>
            </a:bodyPr>
            <a:lstStyle/>
            <a:p>
              <a:pPr indent="0" lvl="0" marL="0" rtl="0" algn="l">
                <a:spcBef>
                  <a:spcPts val="0"/>
                </a:spcBef>
                <a:spcAft>
                  <a:spcPts val="0"/>
                </a:spcAft>
                <a:buClr>
                  <a:schemeClr val="dk2"/>
                </a:buClr>
                <a:buSzPts val="1100"/>
                <a:buFont typeface="Arial"/>
                <a:buNone/>
              </a:pPr>
              <a:r>
                <a:rPr i="1" lang="no" sz="1200">
                  <a:solidFill>
                    <a:schemeClr val="dk2"/>
                  </a:solidFill>
                  <a:latin typeface="Lato"/>
                  <a:ea typeface="Lato"/>
                  <a:cs typeface="Lato"/>
                  <a:sym typeface="Lato"/>
                </a:rPr>
                <a:t>T</a:t>
              </a:r>
              <a:r>
                <a:rPr i="1" lang="no" sz="1200">
                  <a:solidFill>
                    <a:schemeClr val="dk2"/>
                  </a:solidFill>
                  <a:latin typeface="Lato"/>
                  <a:ea typeface="Lato"/>
                  <a:cs typeface="Lato"/>
                  <a:sym typeface="Lato"/>
                </a:rPr>
                <a:t>otal euclidean distance travelled, calculated by summing the distance between the nodes in the path using pythagorean theorem</a:t>
              </a:r>
              <a:endParaRPr sz="1152">
                <a:solidFill>
                  <a:srgbClr val="000000"/>
                </a:solidFill>
                <a:latin typeface="Archivo"/>
                <a:ea typeface="Archivo"/>
                <a:cs typeface="Archivo"/>
                <a:sym typeface="Archivo"/>
              </a:endParaRPr>
            </a:p>
          </p:txBody>
        </p:sp>
        <p:sp>
          <p:nvSpPr>
            <p:cNvPr id="106" name="Google Shape;106;p16"/>
            <p:cNvSpPr txBox="1"/>
            <p:nvPr/>
          </p:nvSpPr>
          <p:spPr>
            <a:xfrm>
              <a:off x="3928475" y="642032"/>
              <a:ext cx="1594800" cy="836400"/>
            </a:xfrm>
            <a:prstGeom prst="rect">
              <a:avLst/>
            </a:prstGeom>
            <a:noFill/>
            <a:ln>
              <a:noFill/>
            </a:ln>
          </p:spPr>
          <p:txBody>
            <a:bodyPr anchorCtr="0" anchor="ctr" bIns="105375" lIns="105375" spcFirstLastPara="1" rIns="105375" wrap="square" tIns="105375">
              <a:normAutofit/>
            </a:bodyPr>
            <a:lstStyle/>
            <a:p>
              <a:pPr indent="0" lvl="0" marL="0" rtl="0" algn="l">
                <a:lnSpc>
                  <a:spcPct val="60000"/>
                </a:lnSpc>
                <a:spcBef>
                  <a:spcPts val="0"/>
                </a:spcBef>
                <a:spcAft>
                  <a:spcPts val="0"/>
                </a:spcAft>
                <a:buNone/>
              </a:pPr>
              <a:r>
                <a:rPr b="1" lang="no" sz="2074">
                  <a:latin typeface="Darker Grotesque"/>
                  <a:ea typeface="Darker Grotesque"/>
                  <a:cs typeface="Darker Grotesque"/>
                  <a:sym typeface="Darker Grotesque"/>
                </a:rPr>
                <a:t>Steps</a:t>
              </a:r>
              <a:endParaRPr b="1" sz="2074">
                <a:solidFill>
                  <a:srgbClr val="000000"/>
                </a:solidFill>
                <a:latin typeface="Darker Grotesque"/>
                <a:ea typeface="Darker Grotesque"/>
                <a:cs typeface="Darker Grotesque"/>
                <a:sym typeface="Darker Grotesque"/>
              </a:endParaRPr>
            </a:p>
          </p:txBody>
        </p:sp>
        <p:sp>
          <p:nvSpPr>
            <p:cNvPr id="107" name="Google Shape;107;p16"/>
            <p:cNvSpPr txBox="1"/>
            <p:nvPr/>
          </p:nvSpPr>
          <p:spPr>
            <a:xfrm>
              <a:off x="5730910" y="682881"/>
              <a:ext cx="2597100" cy="836400"/>
            </a:xfrm>
            <a:prstGeom prst="rect">
              <a:avLst/>
            </a:prstGeom>
            <a:noFill/>
            <a:ln>
              <a:noFill/>
            </a:ln>
          </p:spPr>
          <p:txBody>
            <a:bodyPr anchorCtr="0" anchor="ctr" bIns="105375" lIns="105375" spcFirstLastPara="1" rIns="105375" wrap="square" tIns="105375">
              <a:normAutofit/>
            </a:bodyPr>
            <a:lstStyle/>
            <a:p>
              <a:pPr indent="0" lvl="0" marL="0" rtl="0" algn="l">
                <a:spcBef>
                  <a:spcPts val="0"/>
                </a:spcBef>
                <a:spcAft>
                  <a:spcPts val="0"/>
                </a:spcAft>
                <a:buClr>
                  <a:schemeClr val="dk2"/>
                </a:buClr>
                <a:buSzPts val="1100"/>
                <a:buFont typeface="Arial"/>
                <a:buNone/>
              </a:pPr>
              <a:r>
                <a:rPr i="1" lang="no" sz="1200">
                  <a:solidFill>
                    <a:schemeClr val="dk2"/>
                  </a:solidFill>
                  <a:latin typeface="Lato"/>
                  <a:ea typeface="Lato"/>
                  <a:cs typeface="Lato"/>
                  <a:sym typeface="Lato"/>
                </a:rPr>
                <a:t>Total amount of nodes in the path</a:t>
              </a:r>
              <a:endParaRPr sz="1152">
                <a:solidFill>
                  <a:srgbClr val="000000"/>
                </a:solidFill>
                <a:latin typeface="Archivo"/>
                <a:ea typeface="Archivo"/>
                <a:cs typeface="Archivo"/>
                <a:sym typeface="Archivo"/>
              </a:endParaRPr>
            </a:p>
          </p:txBody>
        </p:sp>
        <p:sp>
          <p:nvSpPr>
            <p:cNvPr id="108" name="Google Shape;108;p16"/>
            <p:cNvSpPr txBox="1"/>
            <p:nvPr/>
          </p:nvSpPr>
          <p:spPr>
            <a:xfrm>
              <a:off x="3928475" y="2500259"/>
              <a:ext cx="1594800" cy="836400"/>
            </a:xfrm>
            <a:prstGeom prst="rect">
              <a:avLst/>
            </a:prstGeom>
            <a:noFill/>
            <a:ln>
              <a:noFill/>
            </a:ln>
          </p:spPr>
          <p:txBody>
            <a:bodyPr anchorCtr="0" anchor="ctr" bIns="105375" lIns="105375" spcFirstLastPara="1" rIns="105375" wrap="square" tIns="105375">
              <a:normAutofit/>
            </a:bodyPr>
            <a:lstStyle/>
            <a:p>
              <a:pPr indent="0" lvl="0" marL="0" rtl="0" algn="l">
                <a:lnSpc>
                  <a:spcPct val="60000"/>
                </a:lnSpc>
                <a:spcBef>
                  <a:spcPts val="0"/>
                </a:spcBef>
                <a:spcAft>
                  <a:spcPts val="0"/>
                </a:spcAft>
                <a:buNone/>
              </a:pPr>
              <a:r>
                <a:rPr b="1" lang="no" sz="2074">
                  <a:latin typeface="Darker Grotesque"/>
                  <a:ea typeface="Darker Grotesque"/>
                  <a:cs typeface="Darker Grotesque"/>
                  <a:sym typeface="Darker Grotesque"/>
                </a:rPr>
                <a:t>Operations</a:t>
              </a:r>
              <a:endParaRPr b="1" sz="2074">
                <a:solidFill>
                  <a:srgbClr val="000000"/>
                </a:solidFill>
                <a:latin typeface="Darker Grotesque"/>
                <a:ea typeface="Darker Grotesque"/>
                <a:cs typeface="Darker Grotesque"/>
                <a:sym typeface="Darker Grotesque"/>
              </a:endParaRPr>
            </a:p>
          </p:txBody>
        </p:sp>
        <p:sp>
          <p:nvSpPr>
            <p:cNvPr id="109" name="Google Shape;109;p16"/>
            <p:cNvSpPr txBox="1"/>
            <p:nvPr/>
          </p:nvSpPr>
          <p:spPr>
            <a:xfrm>
              <a:off x="5742772" y="2459409"/>
              <a:ext cx="2564700" cy="836400"/>
            </a:xfrm>
            <a:prstGeom prst="rect">
              <a:avLst/>
            </a:prstGeom>
            <a:noFill/>
            <a:ln>
              <a:noFill/>
            </a:ln>
          </p:spPr>
          <p:txBody>
            <a:bodyPr anchorCtr="0" anchor="ctr" bIns="105375" lIns="105375" spcFirstLastPara="1" rIns="105375" wrap="square" tIns="105375">
              <a:normAutofit/>
            </a:bodyPr>
            <a:lstStyle/>
            <a:p>
              <a:pPr indent="0" lvl="0" marL="0" rtl="0" algn="l">
                <a:spcBef>
                  <a:spcPts val="0"/>
                </a:spcBef>
                <a:spcAft>
                  <a:spcPts val="0"/>
                </a:spcAft>
                <a:buClr>
                  <a:schemeClr val="dk2"/>
                </a:buClr>
                <a:buSzPts val="1100"/>
                <a:buFont typeface="Arial"/>
                <a:buNone/>
              </a:pPr>
              <a:r>
                <a:rPr i="1" lang="no" sz="1200">
                  <a:solidFill>
                    <a:schemeClr val="dk2"/>
                  </a:solidFill>
                  <a:latin typeface="Lato"/>
                  <a:ea typeface="Lato"/>
                  <a:cs typeface="Lato"/>
                  <a:sym typeface="Lato"/>
                </a:rPr>
                <a:t>Total amount of searches the algorithm does before finding a path</a:t>
              </a:r>
              <a:endParaRPr sz="1152">
                <a:latin typeface="Archivo"/>
                <a:ea typeface="Archivo"/>
                <a:cs typeface="Archivo"/>
                <a:sym typeface="Archivo"/>
              </a:endParaRPr>
            </a:p>
          </p:txBody>
        </p:sp>
        <p:sp>
          <p:nvSpPr>
            <p:cNvPr id="110" name="Google Shape;110;p16"/>
            <p:cNvSpPr/>
            <p:nvPr/>
          </p:nvSpPr>
          <p:spPr>
            <a:xfrm>
              <a:off x="3877800" y="3429376"/>
              <a:ext cx="4478400" cy="749700"/>
            </a:xfrm>
            <a:prstGeom prst="roundRect">
              <a:avLst>
                <a:gd fmla="val 19759" name="adj"/>
              </a:avLst>
            </a:prstGeom>
            <a:solidFill>
              <a:srgbClr val="F6B26B"/>
            </a:solidFill>
            <a:ln>
              <a:noFill/>
            </a:ln>
          </p:spPr>
          <p:txBody>
            <a:bodyPr anchorCtr="0" anchor="ctr" bIns="105375" lIns="105375" spcFirstLastPara="1" rIns="105375" wrap="square" tIns="105375">
              <a:noAutofit/>
            </a:bodyPr>
            <a:lstStyle/>
            <a:p>
              <a:pPr indent="0" lvl="0" marL="0" rtl="0" algn="ctr">
                <a:spcBef>
                  <a:spcPts val="0"/>
                </a:spcBef>
                <a:spcAft>
                  <a:spcPts val="0"/>
                </a:spcAft>
                <a:buNone/>
              </a:pPr>
              <a:r>
                <a:t/>
              </a:r>
              <a:endParaRPr sz="1613">
                <a:latin typeface="Archivo"/>
                <a:ea typeface="Archivo"/>
                <a:cs typeface="Archivo"/>
                <a:sym typeface="Archivo"/>
              </a:endParaRPr>
            </a:p>
          </p:txBody>
        </p:sp>
        <p:sp>
          <p:nvSpPr>
            <p:cNvPr id="111" name="Google Shape;111;p16"/>
            <p:cNvSpPr txBox="1"/>
            <p:nvPr/>
          </p:nvSpPr>
          <p:spPr>
            <a:xfrm>
              <a:off x="3928476" y="3390999"/>
              <a:ext cx="1765800" cy="836400"/>
            </a:xfrm>
            <a:prstGeom prst="rect">
              <a:avLst/>
            </a:prstGeom>
            <a:noFill/>
            <a:ln>
              <a:noFill/>
            </a:ln>
          </p:spPr>
          <p:txBody>
            <a:bodyPr anchorCtr="0" anchor="ctr" bIns="105375" lIns="105375" spcFirstLastPara="1" rIns="105375" wrap="square" tIns="105375">
              <a:normAutofit/>
            </a:bodyPr>
            <a:lstStyle/>
            <a:p>
              <a:pPr indent="0" lvl="0" marL="0" rtl="0" algn="l">
                <a:lnSpc>
                  <a:spcPct val="60000"/>
                </a:lnSpc>
                <a:spcBef>
                  <a:spcPts val="0"/>
                </a:spcBef>
                <a:spcAft>
                  <a:spcPts val="0"/>
                </a:spcAft>
                <a:buNone/>
              </a:pPr>
              <a:r>
                <a:rPr b="1" lang="no" sz="1874">
                  <a:latin typeface="Darker Grotesque"/>
                  <a:ea typeface="Darker Grotesque"/>
                  <a:cs typeface="Darker Grotesque"/>
                  <a:sym typeface="Darker Grotesque"/>
                </a:rPr>
                <a:t>Computation_seconds</a:t>
              </a:r>
              <a:endParaRPr b="1" sz="1874">
                <a:solidFill>
                  <a:srgbClr val="000000"/>
                </a:solidFill>
                <a:latin typeface="Darker Grotesque"/>
                <a:ea typeface="Darker Grotesque"/>
                <a:cs typeface="Darker Grotesque"/>
                <a:sym typeface="Darker Grotesque"/>
              </a:endParaRPr>
            </a:p>
          </p:txBody>
        </p:sp>
        <p:sp>
          <p:nvSpPr>
            <p:cNvPr id="112" name="Google Shape;112;p16"/>
            <p:cNvSpPr txBox="1"/>
            <p:nvPr/>
          </p:nvSpPr>
          <p:spPr>
            <a:xfrm>
              <a:off x="5747107" y="3390999"/>
              <a:ext cx="2564700" cy="836400"/>
            </a:xfrm>
            <a:prstGeom prst="rect">
              <a:avLst/>
            </a:prstGeom>
            <a:noFill/>
            <a:ln>
              <a:noFill/>
            </a:ln>
          </p:spPr>
          <p:txBody>
            <a:bodyPr anchorCtr="0" anchor="ctr" bIns="105375" lIns="105375" spcFirstLastPara="1" rIns="105375" wrap="square" tIns="105375">
              <a:normAutofit/>
            </a:bodyPr>
            <a:lstStyle/>
            <a:p>
              <a:pPr indent="0" lvl="0" marL="0" rtl="0" algn="l">
                <a:spcBef>
                  <a:spcPts val="0"/>
                </a:spcBef>
                <a:spcAft>
                  <a:spcPts val="0"/>
                </a:spcAft>
                <a:buClr>
                  <a:schemeClr val="dk2"/>
                </a:buClr>
                <a:buSzPts val="1100"/>
                <a:buFont typeface="Arial"/>
                <a:buNone/>
              </a:pPr>
              <a:r>
                <a:rPr i="1" lang="no" sz="1200">
                  <a:solidFill>
                    <a:schemeClr val="dk2"/>
                  </a:solidFill>
                  <a:latin typeface="Lato"/>
                  <a:ea typeface="Lato"/>
                  <a:cs typeface="Lato"/>
                  <a:sym typeface="Lato"/>
                </a:rPr>
                <a:t>Total time, in seconds, each algorithm used to compute a path</a:t>
              </a:r>
              <a:endParaRPr sz="1152">
                <a:solidFill>
                  <a:srgbClr val="000000"/>
                </a:solidFill>
                <a:latin typeface="Archivo"/>
                <a:ea typeface="Archivo"/>
                <a:cs typeface="Archivo"/>
                <a:sym typeface="Archiv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no"/>
              <a:t>Hypothesis</a:t>
            </a:r>
            <a:endParaRPr/>
          </a:p>
        </p:txBody>
      </p:sp>
      <p:sp>
        <p:nvSpPr>
          <p:cNvPr id="118" name="Google Shape;118;p17"/>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o">
                <a:solidFill>
                  <a:srgbClr val="666666"/>
                </a:solidFill>
              </a:rPr>
              <a:t>Expectations regarding algorithms’ performance</a:t>
            </a:r>
            <a:endParaRPr>
              <a:solidFill>
                <a:srgbClr val="666666"/>
              </a:solidFill>
            </a:endParaRPr>
          </a:p>
        </p:txBody>
      </p:sp>
      <p:sp>
        <p:nvSpPr>
          <p:cNvPr id="119" name="Google Shape;119;p17"/>
          <p:cNvSpPr/>
          <p:nvPr/>
        </p:nvSpPr>
        <p:spPr>
          <a:xfrm>
            <a:off x="4903875" y="835200"/>
            <a:ext cx="3962700" cy="3473100"/>
          </a:xfrm>
          <a:prstGeom prst="roundRect">
            <a:avLst>
              <a:gd fmla="val 16667" name="adj"/>
            </a:avLst>
          </a:prstGeom>
          <a:solidFill>
            <a:schemeClr val="lt1"/>
          </a:solidFill>
          <a:ln cap="flat" cmpd="sng" w="19050">
            <a:solidFill>
              <a:srgbClr val="FFA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no" sz="1800">
                <a:solidFill>
                  <a:schemeClr val="dk2"/>
                </a:solidFill>
              </a:rPr>
              <a:t>H1</a:t>
            </a:r>
            <a:r>
              <a:rPr lang="no" sz="1800">
                <a:solidFill>
                  <a:schemeClr val="dk2"/>
                </a:solidFill>
              </a:rPr>
              <a:t>. We expect </a:t>
            </a:r>
            <a:r>
              <a:rPr b="1" lang="no" sz="1800">
                <a:solidFill>
                  <a:srgbClr val="636EFA"/>
                </a:solidFill>
              </a:rPr>
              <a:t>Dijkstra</a:t>
            </a:r>
            <a:r>
              <a:rPr lang="no" sz="1800">
                <a:solidFill>
                  <a:srgbClr val="636EFA"/>
                </a:solidFill>
              </a:rPr>
              <a:t> </a:t>
            </a:r>
            <a:r>
              <a:rPr lang="no" sz="1800">
                <a:solidFill>
                  <a:schemeClr val="dk2"/>
                </a:solidFill>
              </a:rPr>
              <a:t>will use the most time and operations.</a:t>
            </a:r>
            <a:endParaRPr sz="1800">
              <a:solidFill>
                <a:schemeClr val="dk2"/>
              </a:solidFill>
            </a:endParaRPr>
          </a:p>
          <a:p>
            <a:pPr indent="0" lvl="0" marL="0" rtl="0" algn="l">
              <a:lnSpc>
                <a:spcPct val="115000"/>
              </a:lnSpc>
              <a:spcBef>
                <a:spcPts val="1200"/>
              </a:spcBef>
              <a:spcAft>
                <a:spcPts val="0"/>
              </a:spcAft>
              <a:buClr>
                <a:schemeClr val="dk2"/>
              </a:buClr>
              <a:buSzPts val="1100"/>
              <a:buFont typeface="Arial"/>
              <a:buNone/>
            </a:pPr>
            <a:r>
              <a:rPr b="1" lang="no" sz="1800">
                <a:solidFill>
                  <a:schemeClr val="dk2"/>
                </a:solidFill>
              </a:rPr>
              <a:t>H2</a:t>
            </a:r>
            <a:r>
              <a:rPr lang="no" sz="1800">
                <a:solidFill>
                  <a:schemeClr val="dk2"/>
                </a:solidFill>
              </a:rPr>
              <a:t>. </a:t>
            </a:r>
            <a:r>
              <a:rPr b="1" lang="no" sz="1800">
                <a:solidFill>
                  <a:srgbClr val="FFA15A"/>
                </a:solidFill>
              </a:rPr>
              <a:t>Theta*</a:t>
            </a:r>
            <a:r>
              <a:rPr lang="no" sz="1800">
                <a:solidFill>
                  <a:schemeClr val="dk2"/>
                </a:solidFill>
              </a:rPr>
              <a:t> will find the shortest path.</a:t>
            </a:r>
            <a:endParaRPr sz="1800">
              <a:solidFill>
                <a:schemeClr val="dk2"/>
              </a:solidFill>
            </a:endParaRPr>
          </a:p>
          <a:p>
            <a:pPr indent="0" lvl="0" marL="0" rtl="0" algn="l">
              <a:lnSpc>
                <a:spcPct val="115000"/>
              </a:lnSpc>
              <a:spcBef>
                <a:spcPts val="1200"/>
              </a:spcBef>
              <a:spcAft>
                <a:spcPts val="1200"/>
              </a:spcAft>
              <a:buClr>
                <a:schemeClr val="dk2"/>
              </a:buClr>
              <a:buSzPts val="1100"/>
              <a:buFont typeface="Arial"/>
              <a:buNone/>
            </a:pPr>
            <a:r>
              <a:rPr b="1" lang="no" sz="1800">
                <a:solidFill>
                  <a:schemeClr val="dk2"/>
                </a:solidFill>
              </a:rPr>
              <a:t>H3</a:t>
            </a:r>
            <a:r>
              <a:rPr lang="no" sz="1800">
                <a:solidFill>
                  <a:schemeClr val="dk2"/>
                </a:solidFill>
              </a:rPr>
              <a:t>. With focus on relation between processing time and path cost we anticipate that </a:t>
            </a:r>
            <a:r>
              <a:rPr b="1" lang="no" sz="1800">
                <a:solidFill>
                  <a:srgbClr val="00CC96"/>
                </a:solidFill>
              </a:rPr>
              <a:t>A*</a:t>
            </a:r>
            <a:r>
              <a:rPr lang="no" sz="1800">
                <a:solidFill>
                  <a:schemeClr val="dk2"/>
                </a:solidFill>
              </a:rPr>
              <a:t> will be the over-all most optimal algorithm for our purpose.</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8"/>
          <p:cNvPicPr preferRelativeResize="0"/>
          <p:nvPr/>
        </p:nvPicPr>
        <p:blipFill>
          <a:blip r:embed="rId3">
            <a:alphaModFix/>
          </a:blip>
          <a:stretch>
            <a:fillRect/>
          </a:stretch>
        </p:blipFill>
        <p:spPr>
          <a:xfrm>
            <a:off x="4777825" y="1652850"/>
            <a:ext cx="4260516" cy="3296300"/>
          </a:xfrm>
          <a:prstGeom prst="rect">
            <a:avLst/>
          </a:prstGeom>
          <a:noFill/>
          <a:ln>
            <a:noFill/>
          </a:ln>
        </p:spPr>
      </p:pic>
      <p:sp>
        <p:nvSpPr>
          <p:cNvPr id="125" name="Google Shape;125;p18"/>
          <p:cNvSpPr txBox="1"/>
          <p:nvPr>
            <p:ph type="title"/>
          </p:nvPr>
        </p:nvSpPr>
        <p:spPr>
          <a:xfrm>
            <a:off x="421950" y="490325"/>
            <a:ext cx="83001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The Map</a:t>
            </a:r>
            <a:endParaRPr>
              <a:solidFill>
                <a:schemeClr val="dk1"/>
              </a:solidFill>
            </a:endParaRPr>
          </a:p>
        </p:txBody>
      </p:sp>
      <p:sp>
        <p:nvSpPr>
          <p:cNvPr id="126" name="Google Shape;126;p18"/>
          <p:cNvSpPr txBox="1"/>
          <p:nvPr>
            <p:ph idx="1" type="body"/>
          </p:nvPr>
        </p:nvSpPr>
        <p:spPr>
          <a:xfrm>
            <a:off x="421950" y="1125725"/>
            <a:ext cx="6478200" cy="635400"/>
          </a:xfrm>
          <a:prstGeom prst="rect">
            <a:avLst/>
          </a:prstGeom>
        </p:spPr>
        <p:txBody>
          <a:bodyPr anchorCtr="0" anchor="t" bIns="91425" lIns="91425" spcFirstLastPara="1" rIns="91425" wrap="square" tIns="91425">
            <a:normAutofit fontScale="92500"/>
          </a:bodyPr>
          <a:lstStyle/>
          <a:p>
            <a:pPr indent="0" lvl="0" marL="0" rtl="0" algn="l">
              <a:lnSpc>
                <a:spcPct val="105000"/>
              </a:lnSpc>
              <a:spcBef>
                <a:spcPts val="0"/>
              </a:spcBef>
              <a:spcAft>
                <a:spcPts val="1200"/>
              </a:spcAft>
              <a:buSzPct val="65576"/>
              <a:buNone/>
            </a:pPr>
            <a:r>
              <a:rPr lang="no" sz="1300"/>
              <a:t>For the creation of the map we found a Minecraft .nbt to .json converter and used air for walkable, green_wool for startpoints, red_wool for </a:t>
            </a:r>
            <a:r>
              <a:rPr lang="no" sz="1300"/>
              <a:t>endpoints</a:t>
            </a:r>
            <a:r>
              <a:rPr lang="no" sz="1300"/>
              <a:t>, and everything else for obstacles.</a:t>
            </a:r>
            <a:endParaRPr sz="1300"/>
          </a:p>
        </p:txBody>
      </p:sp>
      <p:pic>
        <p:nvPicPr>
          <p:cNvPr id="127" name="Google Shape;127;p18"/>
          <p:cNvPicPr preferRelativeResize="0"/>
          <p:nvPr/>
        </p:nvPicPr>
        <p:blipFill rotWithShape="1">
          <a:blip r:embed="rId4">
            <a:alphaModFix/>
          </a:blip>
          <a:srcRect b="0" l="18467" r="0" t="0"/>
          <a:stretch/>
        </p:blipFill>
        <p:spPr>
          <a:xfrm>
            <a:off x="421950" y="1903338"/>
            <a:ext cx="4356024" cy="3005251"/>
          </a:xfrm>
          <a:prstGeom prst="rect">
            <a:avLst/>
          </a:prstGeom>
          <a:noFill/>
          <a:ln>
            <a:noFill/>
          </a:ln>
        </p:spPr>
      </p:pic>
      <p:sp>
        <p:nvSpPr>
          <p:cNvPr id="128" name="Google Shape;128;p18"/>
          <p:cNvSpPr txBox="1"/>
          <p:nvPr/>
        </p:nvSpPr>
        <p:spPr>
          <a:xfrm>
            <a:off x="5238850" y="4803625"/>
            <a:ext cx="379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o">
                <a:solidFill>
                  <a:schemeClr val="dk2"/>
                </a:solidFill>
                <a:latin typeface="Lato"/>
                <a:ea typeface="Lato"/>
                <a:cs typeface="Lato"/>
                <a:sym typeface="Lato"/>
              </a:rPr>
              <a:t>Size is 48x48x20</a:t>
            </a:r>
            <a:endParaRPr>
              <a:solidFill>
                <a:schemeClr val="dk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60000" y="575950"/>
            <a:ext cx="83619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T</a:t>
            </a:r>
            <a:r>
              <a:rPr lang="no">
                <a:solidFill>
                  <a:schemeClr val="dk1"/>
                </a:solidFill>
              </a:rPr>
              <a:t>ool Overview</a:t>
            </a:r>
            <a:endParaRPr>
              <a:solidFill>
                <a:schemeClr val="dk1"/>
              </a:solidFill>
            </a:endParaRPr>
          </a:p>
        </p:txBody>
      </p:sp>
      <p:sp>
        <p:nvSpPr>
          <p:cNvPr id="134" name="Google Shape;134;p19"/>
          <p:cNvSpPr txBox="1"/>
          <p:nvPr>
            <p:ph idx="1" type="body"/>
          </p:nvPr>
        </p:nvSpPr>
        <p:spPr>
          <a:xfrm>
            <a:off x="4844251" y="1307675"/>
            <a:ext cx="2585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o" sz="2000">
                <a:solidFill>
                  <a:schemeClr val="dk1"/>
                </a:solidFill>
              </a:rPr>
              <a:t>Boxplot explanation:</a:t>
            </a:r>
            <a:endParaRPr sz="2000">
              <a:solidFill>
                <a:schemeClr val="dk1"/>
              </a:solidFill>
            </a:endParaRPr>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pic>
        <p:nvPicPr>
          <p:cNvPr id="135" name="Google Shape;135;p19"/>
          <p:cNvPicPr preferRelativeResize="0"/>
          <p:nvPr/>
        </p:nvPicPr>
        <p:blipFill>
          <a:blip r:embed="rId3">
            <a:alphaModFix/>
          </a:blip>
          <a:stretch>
            <a:fillRect/>
          </a:stretch>
        </p:blipFill>
        <p:spPr>
          <a:xfrm>
            <a:off x="5036622" y="2055375"/>
            <a:ext cx="1771650" cy="1876425"/>
          </a:xfrm>
          <a:prstGeom prst="rect">
            <a:avLst/>
          </a:prstGeom>
          <a:noFill/>
          <a:ln>
            <a:noFill/>
          </a:ln>
        </p:spPr>
      </p:pic>
      <p:sp>
        <p:nvSpPr>
          <p:cNvPr id="136" name="Google Shape;136;p19"/>
          <p:cNvSpPr txBox="1"/>
          <p:nvPr/>
        </p:nvSpPr>
        <p:spPr>
          <a:xfrm>
            <a:off x="7318450" y="3124013"/>
            <a:ext cx="113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o" sz="1100">
                <a:solidFill>
                  <a:schemeClr val="dk2"/>
                </a:solidFill>
                <a:latin typeface="Lato"/>
                <a:ea typeface="Lato"/>
                <a:cs typeface="Lato"/>
                <a:sym typeface="Lato"/>
              </a:rPr>
              <a:t>median (Q2)</a:t>
            </a:r>
            <a:endParaRPr sz="1100">
              <a:solidFill>
                <a:schemeClr val="dk2"/>
              </a:solidFill>
              <a:latin typeface="Lato"/>
              <a:ea typeface="Lato"/>
              <a:cs typeface="Lato"/>
              <a:sym typeface="Lato"/>
            </a:endParaRPr>
          </a:p>
        </p:txBody>
      </p:sp>
      <p:cxnSp>
        <p:nvCxnSpPr>
          <p:cNvPr id="137" name="Google Shape;137;p19"/>
          <p:cNvCxnSpPr>
            <a:stCxn id="136" idx="1"/>
          </p:cNvCxnSpPr>
          <p:nvPr/>
        </p:nvCxnSpPr>
        <p:spPr>
          <a:xfrm flipH="1">
            <a:off x="6662050" y="3301013"/>
            <a:ext cx="656400" cy="999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p19"/>
          <p:cNvSpPr txBox="1"/>
          <p:nvPr/>
        </p:nvSpPr>
        <p:spPr>
          <a:xfrm>
            <a:off x="7099925" y="3470100"/>
            <a:ext cx="1825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o" sz="1100">
                <a:solidFill>
                  <a:schemeClr val="dk2"/>
                </a:solidFill>
                <a:latin typeface="Lato"/>
                <a:ea typeface="Lato"/>
                <a:cs typeface="Lato"/>
                <a:sym typeface="Lato"/>
              </a:rPr>
              <a:t>25th precentile (Q1)</a:t>
            </a:r>
            <a:endParaRPr sz="1100"/>
          </a:p>
        </p:txBody>
      </p:sp>
      <p:cxnSp>
        <p:nvCxnSpPr>
          <p:cNvPr id="139" name="Google Shape;139;p19"/>
          <p:cNvCxnSpPr>
            <a:stCxn id="138" idx="1"/>
          </p:cNvCxnSpPr>
          <p:nvPr/>
        </p:nvCxnSpPr>
        <p:spPr>
          <a:xfrm rot="10800000">
            <a:off x="6025325" y="3540900"/>
            <a:ext cx="1074600" cy="106200"/>
          </a:xfrm>
          <a:prstGeom prst="straightConnector1">
            <a:avLst/>
          </a:prstGeom>
          <a:noFill/>
          <a:ln cap="flat" cmpd="sng" w="9525">
            <a:solidFill>
              <a:schemeClr val="dk2"/>
            </a:solidFill>
            <a:prstDash val="solid"/>
            <a:round/>
            <a:headEnd len="med" w="med" type="none"/>
            <a:tailEnd len="med" w="med" type="stealth"/>
          </a:ln>
        </p:spPr>
      </p:cxnSp>
      <p:sp>
        <p:nvSpPr>
          <p:cNvPr id="140" name="Google Shape;140;p19"/>
          <p:cNvSpPr txBox="1"/>
          <p:nvPr/>
        </p:nvSpPr>
        <p:spPr>
          <a:xfrm>
            <a:off x="7099925" y="2361050"/>
            <a:ext cx="204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o" sz="1100">
                <a:solidFill>
                  <a:schemeClr val="dk2"/>
                </a:solidFill>
                <a:latin typeface="Lato"/>
                <a:ea typeface="Lato"/>
                <a:cs typeface="Lato"/>
                <a:sym typeface="Lato"/>
              </a:rPr>
              <a:t>Max (Q4) with max_len 1.5*Q3</a:t>
            </a:r>
            <a:endParaRPr sz="1100"/>
          </a:p>
        </p:txBody>
      </p:sp>
      <p:cxnSp>
        <p:nvCxnSpPr>
          <p:cNvPr id="141" name="Google Shape;141;p19"/>
          <p:cNvCxnSpPr>
            <a:stCxn id="140" idx="1"/>
          </p:cNvCxnSpPr>
          <p:nvPr/>
        </p:nvCxnSpPr>
        <p:spPr>
          <a:xfrm flipH="1">
            <a:off x="6151325" y="2538050"/>
            <a:ext cx="948600" cy="352200"/>
          </a:xfrm>
          <a:prstGeom prst="straightConnector1">
            <a:avLst/>
          </a:prstGeom>
          <a:noFill/>
          <a:ln cap="flat" cmpd="sng" w="9525">
            <a:solidFill>
              <a:schemeClr val="dk2"/>
            </a:solidFill>
            <a:prstDash val="solid"/>
            <a:round/>
            <a:headEnd len="med" w="med" type="none"/>
            <a:tailEnd len="med" w="med" type="stealth"/>
          </a:ln>
        </p:spPr>
      </p:cxnSp>
      <p:sp>
        <p:nvSpPr>
          <p:cNvPr id="142" name="Google Shape;142;p19"/>
          <p:cNvSpPr txBox="1"/>
          <p:nvPr/>
        </p:nvSpPr>
        <p:spPr>
          <a:xfrm>
            <a:off x="7099925" y="1899350"/>
            <a:ext cx="163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o" sz="1000">
                <a:solidFill>
                  <a:schemeClr val="dk2"/>
                </a:solidFill>
                <a:latin typeface="Lato"/>
                <a:ea typeface="Lato"/>
                <a:cs typeface="Lato"/>
                <a:sym typeface="Lato"/>
              </a:rPr>
              <a:t>Outliers</a:t>
            </a:r>
            <a:endParaRPr sz="600"/>
          </a:p>
        </p:txBody>
      </p:sp>
      <p:sp>
        <p:nvSpPr>
          <p:cNvPr id="143" name="Google Shape;143;p19"/>
          <p:cNvSpPr txBox="1"/>
          <p:nvPr/>
        </p:nvSpPr>
        <p:spPr>
          <a:xfrm>
            <a:off x="7000650" y="3964075"/>
            <a:ext cx="214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o" sz="1100">
                <a:solidFill>
                  <a:schemeClr val="dk2"/>
                </a:solidFill>
                <a:latin typeface="Lato"/>
                <a:ea typeface="Lato"/>
                <a:cs typeface="Lato"/>
                <a:sym typeface="Lato"/>
              </a:rPr>
              <a:t>Min (Q0) with max_len 1.5*Q1</a:t>
            </a:r>
            <a:endParaRPr sz="900"/>
          </a:p>
        </p:txBody>
      </p:sp>
      <p:cxnSp>
        <p:nvCxnSpPr>
          <p:cNvPr id="144" name="Google Shape;144;p19"/>
          <p:cNvCxnSpPr>
            <a:stCxn id="143" idx="1"/>
          </p:cNvCxnSpPr>
          <p:nvPr/>
        </p:nvCxnSpPr>
        <p:spPr>
          <a:xfrm rot="10800000">
            <a:off x="5981850" y="3775675"/>
            <a:ext cx="1018800" cy="365400"/>
          </a:xfrm>
          <a:prstGeom prst="straightConnector1">
            <a:avLst/>
          </a:prstGeom>
          <a:noFill/>
          <a:ln cap="flat" cmpd="sng" w="9525">
            <a:solidFill>
              <a:schemeClr val="dk2"/>
            </a:solidFill>
            <a:prstDash val="solid"/>
            <a:round/>
            <a:headEnd len="med" w="med" type="none"/>
            <a:tailEnd len="med" w="med" type="stealth"/>
          </a:ln>
        </p:spPr>
      </p:cxnSp>
      <p:sp>
        <p:nvSpPr>
          <p:cNvPr id="145" name="Google Shape;145;p19"/>
          <p:cNvSpPr txBox="1"/>
          <p:nvPr/>
        </p:nvSpPr>
        <p:spPr>
          <a:xfrm>
            <a:off x="7318450" y="27341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o" sz="1100">
                <a:solidFill>
                  <a:schemeClr val="dk2"/>
                </a:solidFill>
                <a:latin typeface="Lato"/>
                <a:ea typeface="Lato"/>
                <a:cs typeface="Lato"/>
                <a:sym typeface="Lato"/>
              </a:rPr>
              <a:t>75th precentile (Q3)</a:t>
            </a:r>
            <a:endParaRPr sz="1100"/>
          </a:p>
        </p:txBody>
      </p:sp>
      <p:cxnSp>
        <p:nvCxnSpPr>
          <p:cNvPr id="146" name="Google Shape;146;p19"/>
          <p:cNvCxnSpPr>
            <a:stCxn id="145" idx="1"/>
          </p:cNvCxnSpPr>
          <p:nvPr/>
        </p:nvCxnSpPr>
        <p:spPr>
          <a:xfrm flipH="1">
            <a:off x="6186250" y="2911150"/>
            <a:ext cx="1132200" cy="244800"/>
          </a:xfrm>
          <a:prstGeom prst="straightConnector1">
            <a:avLst/>
          </a:prstGeom>
          <a:noFill/>
          <a:ln cap="flat" cmpd="sng" w="9525">
            <a:solidFill>
              <a:schemeClr val="dk2"/>
            </a:solidFill>
            <a:prstDash val="solid"/>
            <a:round/>
            <a:headEnd len="med" w="med" type="none"/>
            <a:tailEnd len="med" w="med" type="stealth"/>
          </a:ln>
        </p:spPr>
      </p:cxnSp>
      <p:cxnSp>
        <p:nvCxnSpPr>
          <p:cNvPr id="147" name="Google Shape;147;p19"/>
          <p:cNvCxnSpPr>
            <a:stCxn id="142" idx="1"/>
          </p:cNvCxnSpPr>
          <p:nvPr/>
        </p:nvCxnSpPr>
        <p:spPr>
          <a:xfrm flipH="1">
            <a:off x="5988725" y="2068700"/>
            <a:ext cx="1111200" cy="301200"/>
          </a:xfrm>
          <a:prstGeom prst="straightConnector1">
            <a:avLst/>
          </a:prstGeom>
          <a:noFill/>
          <a:ln cap="flat" cmpd="sng" w="9525">
            <a:solidFill>
              <a:schemeClr val="dk2"/>
            </a:solidFill>
            <a:prstDash val="solid"/>
            <a:round/>
            <a:headEnd len="med" w="med" type="none"/>
            <a:tailEnd len="med" w="med" type="stealth"/>
          </a:ln>
        </p:spPr>
      </p:cxnSp>
      <p:sp>
        <p:nvSpPr>
          <p:cNvPr id="148" name="Google Shape;148;p19"/>
          <p:cNvSpPr txBox="1"/>
          <p:nvPr/>
        </p:nvSpPr>
        <p:spPr>
          <a:xfrm>
            <a:off x="676375" y="1275452"/>
            <a:ext cx="3670800" cy="3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o" sz="1800">
                <a:solidFill>
                  <a:schemeClr val="dk2"/>
                </a:solidFill>
                <a:latin typeface="Lato"/>
                <a:ea typeface="Lato"/>
                <a:cs typeface="Lato"/>
                <a:sym typeface="Lato"/>
              </a:rPr>
              <a:t>The tools used to run the algorithms:</a:t>
            </a:r>
            <a:endParaRPr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lang="no" sz="1800">
                <a:solidFill>
                  <a:schemeClr val="dk2"/>
                </a:solidFill>
                <a:latin typeface="Lato"/>
                <a:ea typeface="Lato"/>
                <a:cs typeface="Lato"/>
                <a:sym typeface="Lato"/>
              </a:rPr>
              <a:t>Python</a:t>
            </a:r>
            <a:endParaRPr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lang="no" sz="1800">
                <a:solidFill>
                  <a:schemeClr val="dk2"/>
                </a:solidFill>
                <a:latin typeface="Lato"/>
                <a:ea typeface="Lato"/>
                <a:cs typeface="Lato"/>
                <a:sym typeface="Lato"/>
              </a:rPr>
              <a:t>Numpy</a:t>
            </a:r>
            <a:endParaRPr sz="1800">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Char char="●"/>
            </a:pPr>
            <a:r>
              <a:rPr lang="no" sz="1800">
                <a:solidFill>
                  <a:schemeClr val="dk2"/>
                </a:solidFill>
                <a:latin typeface="Lato"/>
                <a:ea typeface="Lato"/>
                <a:cs typeface="Lato"/>
                <a:sym typeface="Lato"/>
              </a:rPr>
              <a:t>External pathfinding library</a:t>
            </a:r>
            <a:endParaRPr sz="1800">
              <a:solidFill>
                <a:schemeClr val="dk2"/>
              </a:solidFill>
              <a:latin typeface="Lato"/>
              <a:ea typeface="Lato"/>
              <a:cs typeface="Lato"/>
              <a:sym typeface="Lato"/>
            </a:endParaRPr>
          </a:p>
          <a:p>
            <a:pPr indent="-298450" lvl="1" marL="914400" rtl="0" algn="l">
              <a:spcBef>
                <a:spcPts val="0"/>
              </a:spcBef>
              <a:spcAft>
                <a:spcPts val="0"/>
              </a:spcAft>
              <a:buClr>
                <a:schemeClr val="dk2"/>
              </a:buClr>
              <a:buSzPts val="1100"/>
              <a:buFont typeface="Lato"/>
              <a:buChar char="○"/>
            </a:pPr>
            <a:r>
              <a:rPr lang="no" sz="1100" u="sng">
                <a:solidFill>
                  <a:schemeClr val="hlink"/>
                </a:solidFill>
                <a:latin typeface="Lato"/>
                <a:ea typeface="Lato"/>
                <a:cs typeface="Lato"/>
                <a:sym typeface="Lato"/>
                <a:hlinkClick r:id="rId4"/>
              </a:rPr>
              <a:t>github.com/harisankar95/pathfinding3D</a:t>
            </a:r>
            <a:endParaRPr sz="1100">
              <a:solidFill>
                <a:schemeClr val="dk2"/>
              </a:solidFill>
              <a:latin typeface="Lato"/>
              <a:ea typeface="Lato"/>
              <a:cs typeface="Lato"/>
              <a:sym typeface="Lato"/>
            </a:endParaRPr>
          </a:p>
          <a:p>
            <a:pPr indent="-298450" lvl="1" marL="914400" rtl="0" algn="l">
              <a:spcBef>
                <a:spcPts val="0"/>
              </a:spcBef>
              <a:spcAft>
                <a:spcPts val="0"/>
              </a:spcAft>
              <a:buClr>
                <a:schemeClr val="dk2"/>
              </a:buClr>
              <a:buSzPts val="1100"/>
              <a:buFont typeface="Lato"/>
              <a:buChar char="○"/>
            </a:pPr>
            <a:r>
              <a:rPr lang="no" sz="1100">
                <a:solidFill>
                  <a:schemeClr val="dk2"/>
                </a:solidFill>
                <a:latin typeface="Lato"/>
                <a:ea typeface="Lato"/>
                <a:cs typeface="Lato"/>
                <a:sym typeface="Lato"/>
              </a:rPr>
              <a:t>Seems pretty reliable</a:t>
            </a:r>
            <a:endParaRPr sz="1100">
              <a:solidFill>
                <a:schemeClr val="dk2"/>
              </a:solidFill>
              <a:latin typeface="Lato"/>
              <a:ea typeface="Lato"/>
              <a:cs typeface="Lato"/>
              <a:sym typeface="Lato"/>
            </a:endParaRPr>
          </a:p>
          <a:p>
            <a:pPr indent="0" lvl="0" marL="914400" rtl="0" algn="l">
              <a:spcBef>
                <a:spcPts val="0"/>
              </a:spcBef>
              <a:spcAft>
                <a:spcPts val="0"/>
              </a:spcAft>
              <a:buNone/>
            </a:pPr>
            <a:r>
              <a:t/>
            </a:r>
            <a:endParaRPr sz="1100">
              <a:solidFill>
                <a:schemeClr val="dk2"/>
              </a:solidFill>
              <a:latin typeface="Lato"/>
              <a:ea typeface="Lato"/>
              <a:cs typeface="Lato"/>
              <a:sym typeface="Lato"/>
            </a:endParaRPr>
          </a:p>
          <a:p>
            <a:pPr indent="0" lvl="0" marL="0" rtl="0" algn="l">
              <a:spcBef>
                <a:spcPts val="0"/>
              </a:spcBef>
              <a:spcAft>
                <a:spcPts val="0"/>
              </a:spcAft>
              <a:buNone/>
            </a:pPr>
            <a:r>
              <a:rPr lang="no" sz="1800">
                <a:solidFill>
                  <a:schemeClr val="dk2"/>
                </a:solidFill>
                <a:latin typeface="Lato"/>
                <a:ea typeface="Lato"/>
                <a:cs typeface="Lato"/>
                <a:sym typeface="Lato"/>
              </a:rPr>
              <a:t>Visualisation of statistics</a:t>
            </a:r>
            <a:endParaRPr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lang="no" sz="1800">
                <a:solidFill>
                  <a:schemeClr val="dk2"/>
                </a:solidFill>
                <a:latin typeface="Lato"/>
                <a:ea typeface="Lato"/>
                <a:cs typeface="Lato"/>
                <a:sym typeface="Lato"/>
              </a:rPr>
              <a:t>Plotly</a:t>
            </a:r>
            <a:endParaRPr sz="1800">
              <a:solidFill>
                <a:schemeClr val="dk2"/>
              </a:solidFill>
              <a:latin typeface="Lato"/>
              <a:ea typeface="Lato"/>
              <a:cs typeface="Lato"/>
              <a:sym typeface="Lato"/>
            </a:endParaRPr>
          </a:p>
          <a:p>
            <a:pPr indent="-330200" lvl="1" marL="914400" rtl="0" algn="l">
              <a:spcBef>
                <a:spcPts val="0"/>
              </a:spcBef>
              <a:spcAft>
                <a:spcPts val="0"/>
              </a:spcAft>
              <a:buClr>
                <a:schemeClr val="dk2"/>
              </a:buClr>
              <a:buSzPts val="1600"/>
              <a:buFont typeface="Lato"/>
              <a:buChar char="○"/>
            </a:pPr>
            <a:r>
              <a:rPr lang="no" sz="1600">
                <a:solidFill>
                  <a:schemeClr val="dk2"/>
                </a:solidFill>
                <a:latin typeface="Lato"/>
                <a:ea typeface="Lato"/>
                <a:cs typeface="Lato"/>
                <a:sym typeface="Lato"/>
              </a:rPr>
              <a:t>Boxplots and tables</a:t>
            </a:r>
            <a:endParaRPr sz="1600">
              <a:solidFill>
                <a:schemeClr val="dk2"/>
              </a:solidFill>
              <a:latin typeface="Lato"/>
              <a:ea typeface="Lato"/>
              <a:cs typeface="Lato"/>
              <a:sym typeface="Lato"/>
            </a:endParaRPr>
          </a:p>
          <a:p>
            <a:pPr indent="-330200" lvl="1" marL="914400" rtl="0" algn="l">
              <a:spcBef>
                <a:spcPts val="0"/>
              </a:spcBef>
              <a:spcAft>
                <a:spcPts val="0"/>
              </a:spcAft>
              <a:buClr>
                <a:schemeClr val="dk2"/>
              </a:buClr>
              <a:buSzPts val="1600"/>
              <a:buFont typeface="Lato"/>
              <a:buChar char="○"/>
            </a:pPr>
            <a:r>
              <a:rPr lang="no" sz="1600">
                <a:solidFill>
                  <a:schemeClr val="dk2"/>
                </a:solidFill>
                <a:latin typeface="Lato"/>
                <a:ea typeface="Lato"/>
                <a:cs typeface="Lato"/>
                <a:sym typeface="Lato"/>
              </a:rPr>
              <a:t>mesh3d for 3d visualisation</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45720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idx="1" type="body"/>
          </p:nvPr>
        </p:nvSpPr>
        <p:spPr>
          <a:xfrm>
            <a:off x="360006" y="1606025"/>
            <a:ext cx="3390300" cy="3002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38761D"/>
              </a:buClr>
              <a:buSzPts val="1600"/>
              <a:buChar char="●"/>
            </a:pPr>
            <a:r>
              <a:rPr lang="no" sz="1600">
                <a:solidFill>
                  <a:srgbClr val="38761D"/>
                </a:solidFill>
              </a:rPr>
              <a:t>3 Start points</a:t>
            </a:r>
            <a:endParaRPr sz="1600">
              <a:solidFill>
                <a:srgbClr val="38761D"/>
              </a:solidFill>
            </a:endParaRPr>
          </a:p>
          <a:p>
            <a:pPr indent="-330200" lvl="1" marL="914400" rtl="0" algn="l">
              <a:spcBef>
                <a:spcPts val="0"/>
              </a:spcBef>
              <a:spcAft>
                <a:spcPts val="0"/>
              </a:spcAft>
              <a:buSzPts val="1600"/>
              <a:buChar char="○"/>
            </a:pPr>
            <a:r>
              <a:rPr lang="no" sz="1600"/>
              <a:t>Green points</a:t>
            </a:r>
            <a:endParaRPr sz="1600"/>
          </a:p>
          <a:p>
            <a:pPr indent="-330200" lvl="0" marL="457200" rtl="0" algn="l">
              <a:spcBef>
                <a:spcPts val="0"/>
              </a:spcBef>
              <a:spcAft>
                <a:spcPts val="0"/>
              </a:spcAft>
              <a:buClr>
                <a:srgbClr val="E69138"/>
              </a:buClr>
              <a:buSzPts val="1600"/>
              <a:buChar char="●"/>
            </a:pPr>
            <a:r>
              <a:rPr lang="no" sz="1600">
                <a:solidFill>
                  <a:srgbClr val="E69138"/>
                </a:solidFill>
              </a:rPr>
              <a:t>10 Endpoints</a:t>
            </a:r>
            <a:endParaRPr sz="1600">
              <a:solidFill>
                <a:srgbClr val="E69138"/>
              </a:solidFill>
            </a:endParaRPr>
          </a:p>
          <a:p>
            <a:pPr indent="-330200" lvl="1" marL="914400" rtl="0" algn="l">
              <a:spcBef>
                <a:spcPts val="0"/>
              </a:spcBef>
              <a:spcAft>
                <a:spcPts val="0"/>
              </a:spcAft>
              <a:buSzPts val="1600"/>
              <a:buChar char="○"/>
            </a:pPr>
            <a:r>
              <a:rPr lang="no" sz="1600"/>
              <a:t>Orange points</a:t>
            </a:r>
            <a:endParaRPr sz="1600"/>
          </a:p>
          <a:p>
            <a:pPr indent="-330200" lvl="1" marL="914400" rtl="0" algn="l">
              <a:spcBef>
                <a:spcPts val="0"/>
              </a:spcBef>
              <a:spcAft>
                <a:spcPts val="0"/>
              </a:spcAft>
              <a:buSzPts val="1600"/>
              <a:buChar char="○"/>
            </a:pPr>
            <a:r>
              <a:rPr lang="no" sz="1600"/>
              <a:t>Some might be hidden down </a:t>
            </a:r>
            <a:r>
              <a:rPr lang="no" sz="1600"/>
              <a:t>alleyways</a:t>
            </a:r>
            <a:r>
              <a:rPr lang="no" sz="1600"/>
              <a:t> and “inside” buildings</a:t>
            </a:r>
            <a:endParaRPr sz="1600"/>
          </a:p>
          <a:p>
            <a:pPr indent="-330200" lvl="0" marL="457200" rtl="0" algn="l">
              <a:spcBef>
                <a:spcPts val="0"/>
              </a:spcBef>
              <a:spcAft>
                <a:spcPts val="0"/>
              </a:spcAft>
              <a:buSzPts val="1600"/>
              <a:buChar char="●"/>
            </a:pPr>
            <a:r>
              <a:rPr b="1" lang="no" sz="1600"/>
              <a:t>30 Total paths combinations</a:t>
            </a:r>
            <a:endParaRPr sz="1600"/>
          </a:p>
          <a:p>
            <a:pPr indent="0" lvl="0" marL="0" rtl="0" algn="l">
              <a:spcBef>
                <a:spcPts val="1200"/>
              </a:spcBef>
              <a:spcAft>
                <a:spcPts val="1200"/>
              </a:spcAft>
              <a:buNone/>
            </a:pPr>
            <a:r>
              <a:t/>
            </a:r>
            <a:endParaRPr sz="1600"/>
          </a:p>
        </p:txBody>
      </p:sp>
      <p:pic>
        <p:nvPicPr>
          <p:cNvPr id="154" name="Google Shape;154;p20" title="rotato.gif"/>
          <p:cNvPicPr preferRelativeResize="0"/>
          <p:nvPr/>
        </p:nvPicPr>
        <p:blipFill rotWithShape="1">
          <a:blip r:embed="rId3">
            <a:alphaModFix/>
          </a:blip>
          <a:srcRect b="0" l="1267" r="1267" t="0"/>
          <a:stretch/>
        </p:blipFill>
        <p:spPr>
          <a:xfrm>
            <a:off x="4141575" y="851449"/>
            <a:ext cx="5002426" cy="3849450"/>
          </a:xfrm>
          <a:prstGeom prst="rect">
            <a:avLst/>
          </a:prstGeom>
          <a:noFill/>
          <a:ln>
            <a:noFill/>
          </a:ln>
        </p:spPr>
      </p:pic>
      <p:sp>
        <p:nvSpPr>
          <p:cNvPr id="155" name="Google Shape;155;p20"/>
          <p:cNvSpPr txBox="1"/>
          <p:nvPr>
            <p:ph type="title"/>
          </p:nvPr>
        </p:nvSpPr>
        <p:spPr>
          <a:xfrm>
            <a:off x="356900" y="575950"/>
            <a:ext cx="83649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o">
                <a:solidFill>
                  <a:schemeClr val="dk1"/>
                </a:solidFill>
              </a:rPr>
              <a:t>S</a:t>
            </a:r>
            <a:r>
              <a:rPr lang="no">
                <a:solidFill>
                  <a:schemeClr val="dk1"/>
                </a:solidFill>
              </a:rPr>
              <a:t>tart and endpoints</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1"/>
          <p:cNvPicPr preferRelativeResize="0"/>
          <p:nvPr/>
        </p:nvPicPr>
        <p:blipFill>
          <a:blip r:embed="rId3">
            <a:alphaModFix/>
          </a:blip>
          <a:stretch>
            <a:fillRect/>
          </a:stretch>
        </p:blipFill>
        <p:spPr>
          <a:xfrm>
            <a:off x="4162600" y="1212900"/>
            <a:ext cx="4980476" cy="3209176"/>
          </a:xfrm>
          <a:prstGeom prst="rect">
            <a:avLst/>
          </a:prstGeom>
          <a:noFill/>
          <a:ln>
            <a:noFill/>
          </a:ln>
        </p:spPr>
      </p:pic>
      <p:sp>
        <p:nvSpPr>
          <p:cNvPr id="161" name="Google Shape;161;p21"/>
          <p:cNvSpPr txBox="1"/>
          <p:nvPr>
            <p:ph type="title"/>
          </p:nvPr>
        </p:nvSpPr>
        <p:spPr>
          <a:xfrm>
            <a:off x="615600" y="674650"/>
            <a:ext cx="7215300" cy="64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o">
                <a:solidFill>
                  <a:schemeClr val="dk1"/>
                </a:solidFill>
              </a:rPr>
              <a:t>Running the </a:t>
            </a:r>
            <a:r>
              <a:rPr lang="no">
                <a:solidFill>
                  <a:schemeClr val="dk1"/>
                </a:solidFill>
              </a:rPr>
              <a:t>algorithms</a:t>
            </a:r>
            <a:endParaRPr>
              <a:solidFill>
                <a:schemeClr val="dk1"/>
              </a:solidFill>
            </a:endParaRPr>
          </a:p>
        </p:txBody>
      </p:sp>
      <p:pic>
        <p:nvPicPr>
          <p:cNvPr id="162" name="Google Shape;162;p21"/>
          <p:cNvPicPr preferRelativeResize="0"/>
          <p:nvPr/>
        </p:nvPicPr>
        <p:blipFill rotWithShape="1">
          <a:blip r:embed="rId4">
            <a:alphaModFix/>
          </a:blip>
          <a:srcRect b="0" l="6380" r="4754" t="8366"/>
          <a:stretch/>
        </p:blipFill>
        <p:spPr>
          <a:xfrm>
            <a:off x="57975" y="1212900"/>
            <a:ext cx="4221600" cy="3467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